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7" r:id="rId5"/>
    <p:sldId id="271" r:id="rId6"/>
    <p:sldId id="303" r:id="rId7"/>
    <p:sldId id="290" r:id="rId8"/>
    <p:sldId id="292" r:id="rId9"/>
    <p:sldId id="291" r:id="rId10"/>
    <p:sldId id="295" r:id="rId11"/>
    <p:sldId id="286" r:id="rId12"/>
    <p:sldId id="259" r:id="rId13"/>
    <p:sldId id="298" r:id="rId14"/>
    <p:sldId id="297" r:id="rId15"/>
    <p:sldId id="304" r:id="rId16"/>
    <p:sldId id="305" r:id="rId17"/>
    <p:sldId id="306" r:id="rId18"/>
    <p:sldId id="301" r:id="rId19"/>
    <p:sldId id="278" r:id="rId20"/>
    <p:sldId id="283" r:id="rId21"/>
    <p:sldId id="282" r:id="rId22"/>
    <p:sldId id="279" r:id="rId23"/>
    <p:sldId id="280" r:id="rId24"/>
    <p:sldId id="288" r:id="rId25"/>
    <p:sldId id="275"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ED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619BE-E006-4CEA-9517-706F24ADE59A}" v="158" dt="2024-11-21T15:54:41.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23" autoAdjust="0"/>
  </p:normalViewPr>
  <p:slideViewPr>
    <p:cSldViewPr snapToGrid="0">
      <p:cViewPr varScale="1">
        <p:scale>
          <a:sx n="45" d="100"/>
          <a:sy n="45" d="100"/>
        </p:scale>
        <p:origin x="147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cityofcardiffcouncil-my.sharepoint.com/personal/upanish_mallissery_cardiff_gov_uk/Documents/Desktop/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ityofcardiffcouncil-my.sharepoint.com/personal/upanish_mallissery_cardiff_gov_uk/Documents/Desktop/Grap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ityofcardiffcouncil-my.sharepoint.com/personal/upanish_mallissery_cardiff_gov_uk/Documents/Desktop/Grap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ityofcardiffcouncil-my.sharepoint.com/personal/upanish_mallissery_cardiff_gov_uk/Documents/Desktop/Graph.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Awarded projects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50000"/>
              </a:schemeClr>
            </a:solidFill>
            <a:ln>
              <a:noFill/>
            </a:ln>
            <a:effectLst/>
          </c:spPr>
          <c:invertIfNegative val="0"/>
          <c:cat>
            <c:strRef>
              <c:f>Sheet1!$A$1:$A$13</c:f>
              <c:strCache>
                <c:ptCount val="13"/>
                <c:pt idx="0">
                  <c:v>Lot  1</c:v>
                </c:pt>
                <c:pt idx="1">
                  <c:v>Lot  2</c:v>
                </c:pt>
                <c:pt idx="2">
                  <c:v>Lot  3</c:v>
                </c:pt>
                <c:pt idx="3">
                  <c:v>Lot  4</c:v>
                </c:pt>
                <c:pt idx="4">
                  <c:v>Lot  5</c:v>
                </c:pt>
                <c:pt idx="5">
                  <c:v>Lot  6</c:v>
                </c:pt>
                <c:pt idx="6">
                  <c:v> Lot 7</c:v>
                </c:pt>
                <c:pt idx="7">
                  <c:v>Lot  8</c:v>
                </c:pt>
                <c:pt idx="8">
                  <c:v>Lot  9</c:v>
                </c:pt>
                <c:pt idx="9">
                  <c:v>Lot 10</c:v>
                </c:pt>
                <c:pt idx="10">
                  <c:v>Lot 11</c:v>
                </c:pt>
                <c:pt idx="11">
                  <c:v>Lot 14</c:v>
                </c:pt>
                <c:pt idx="12">
                  <c:v>Lot 15</c:v>
                </c:pt>
              </c:strCache>
            </c:strRef>
          </c:cat>
          <c:val>
            <c:numRef>
              <c:f>Sheet1!$B$1:$B$13</c:f>
              <c:numCache>
                <c:formatCode>General</c:formatCode>
                <c:ptCount val="13"/>
                <c:pt idx="0">
                  <c:v>9</c:v>
                </c:pt>
                <c:pt idx="1">
                  <c:v>4</c:v>
                </c:pt>
                <c:pt idx="2">
                  <c:v>12</c:v>
                </c:pt>
                <c:pt idx="3">
                  <c:v>9</c:v>
                </c:pt>
                <c:pt idx="4">
                  <c:v>5</c:v>
                </c:pt>
                <c:pt idx="5">
                  <c:v>11</c:v>
                </c:pt>
                <c:pt idx="6">
                  <c:v>8</c:v>
                </c:pt>
                <c:pt idx="9">
                  <c:v>9</c:v>
                </c:pt>
                <c:pt idx="10">
                  <c:v>8</c:v>
                </c:pt>
                <c:pt idx="11">
                  <c:v>1</c:v>
                </c:pt>
                <c:pt idx="12">
                  <c:v>1</c:v>
                </c:pt>
              </c:numCache>
            </c:numRef>
          </c:val>
          <c:extLst>
            <c:ext xmlns:c16="http://schemas.microsoft.com/office/drawing/2014/chart" uri="{C3380CC4-5D6E-409C-BE32-E72D297353CC}">
              <c16:uniqueId val="{00000000-8F80-41F6-8DDF-77AAA7D0AC2A}"/>
            </c:ext>
          </c:extLst>
        </c:ser>
        <c:dLbls>
          <c:showLegendKey val="0"/>
          <c:showVal val="0"/>
          <c:showCatName val="0"/>
          <c:showSerName val="0"/>
          <c:showPercent val="0"/>
          <c:showBubbleSize val="0"/>
        </c:dLbls>
        <c:gapWidth val="219"/>
        <c:overlap val="-27"/>
        <c:axId val="883078888"/>
        <c:axId val="883079248"/>
      </c:barChart>
      <c:catAx>
        <c:axId val="8830788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Lot Numbers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3079248"/>
        <c:crosses val="autoZero"/>
        <c:auto val="1"/>
        <c:lblAlgn val="ctr"/>
        <c:lblOffset val="100"/>
        <c:noMultiLvlLbl val="0"/>
      </c:catAx>
      <c:valAx>
        <c:axId val="883079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Project Numbers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3078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sysClr val="windowText" lastClr="000000">
                    <a:lumMod val="65000"/>
                    <a:lumOff val="35000"/>
                  </a:sysClr>
                </a:solidFill>
              </a:rPr>
              <a:t>Pipeline Projects by Lot (2024-2025)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55640672417562"/>
          <c:y val="0.14393518518518519"/>
          <c:w val="0.84099917142377856"/>
          <c:h val="0.72125801983085447"/>
        </c:manualLayout>
      </c:layout>
      <c:barChart>
        <c:barDir val="col"/>
        <c:grouping val="clustered"/>
        <c:varyColors val="0"/>
        <c:ser>
          <c:idx val="0"/>
          <c:order val="0"/>
          <c:spPr>
            <a:solidFill>
              <a:schemeClr val="accent1">
                <a:lumMod val="50000"/>
              </a:schemeClr>
            </a:solidFill>
            <a:ln>
              <a:noFill/>
            </a:ln>
            <a:effectLst/>
          </c:spPr>
          <c:invertIfNegative val="0"/>
          <c:cat>
            <c:strRef>
              <c:f>Sheet2!$A$2:$A$15</c:f>
              <c:strCache>
                <c:ptCount val="13"/>
                <c:pt idx="0">
                  <c:v>Lot  1</c:v>
                </c:pt>
                <c:pt idx="1">
                  <c:v>Lot  2</c:v>
                </c:pt>
                <c:pt idx="2">
                  <c:v>Lot  3</c:v>
                </c:pt>
                <c:pt idx="3">
                  <c:v>Lot  4</c:v>
                </c:pt>
                <c:pt idx="4">
                  <c:v>Lot  5</c:v>
                </c:pt>
                <c:pt idx="5">
                  <c:v>Lot  6</c:v>
                </c:pt>
                <c:pt idx="6">
                  <c:v> Lot 7</c:v>
                </c:pt>
                <c:pt idx="7">
                  <c:v>Lot  8</c:v>
                </c:pt>
                <c:pt idx="8">
                  <c:v>Lot  9</c:v>
                </c:pt>
                <c:pt idx="9">
                  <c:v>Lot 10</c:v>
                </c:pt>
                <c:pt idx="10">
                  <c:v>Lot 11</c:v>
                </c:pt>
                <c:pt idx="11">
                  <c:v>Lot 14</c:v>
                </c:pt>
                <c:pt idx="12">
                  <c:v>Lot 15</c:v>
                </c:pt>
              </c:strCache>
            </c:strRef>
          </c:cat>
          <c:val>
            <c:numRef>
              <c:f>Sheet2!$B$2:$B$15</c:f>
              <c:numCache>
                <c:formatCode>General</c:formatCode>
                <c:ptCount val="14"/>
                <c:pt idx="2">
                  <c:v>5</c:v>
                </c:pt>
                <c:pt idx="3">
                  <c:v>2</c:v>
                </c:pt>
                <c:pt idx="4">
                  <c:v>6</c:v>
                </c:pt>
                <c:pt idx="5">
                  <c:v>2</c:v>
                </c:pt>
                <c:pt idx="6">
                  <c:v>13</c:v>
                </c:pt>
                <c:pt idx="7">
                  <c:v>3</c:v>
                </c:pt>
                <c:pt idx="8">
                  <c:v>2</c:v>
                </c:pt>
                <c:pt idx="9">
                  <c:v>5</c:v>
                </c:pt>
                <c:pt idx="10">
                  <c:v>3</c:v>
                </c:pt>
                <c:pt idx="13">
                  <c:v>0</c:v>
                </c:pt>
              </c:numCache>
            </c:numRef>
          </c:val>
          <c:extLst>
            <c:ext xmlns:c16="http://schemas.microsoft.com/office/drawing/2014/chart" uri="{C3380CC4-5D6E-409C-BE32-E72D297353CC}">
              <c16:uniqueId val="{00000000-A7CB-458B-AFCF-FBF28AFC251B}"/>
            </c:ext>
          </c:extLst>
        </c:ser>
        <c:dLbls>
          <c:showLegendKey val="0"/>
          <c:showVal val="0"/>
          <c:showCatName val="0"/>
          <c:showSerName val="0"/>
          <c:showPercent val="0"/>
          <c:showBubbleSize val="0"/>
        </c:dLbls>
        <c:gapWidth val="219"/>
        <c:overlap val="-27"/>
        <c:axId val="454690408"/>
        <c:axId val="454690768"/>
      </c:barChart>
      <c:catAx>
        <c:axId val="4546904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kern="1200" baseline="0">
                    <a:solidFill>
                      <a:sysClr val="windowText" lastClr="000000">
                        <a:lumMod val="65000"/>
                        <a:lumOff val="35000"/>
                      </a:sysClr>
                    </a:solidFill>
                  </a:rPr>
                  <a:t>Lot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690768"/>
        <c:crosses val="autoZero"/>
        <c:auto val="1"/>
        <c:lblAlgn val="ctr"/>
        <c:lblOffset val="100"/>
        <c:noMultiLvlLbl val="0"/>
      </c:catAx>
      <c:valAx>
        <c:axId val="454690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kern="1200" baseline="0">
                    <a:solidFill>
                      <a:sysClr val="windowText" lastClr="000000">
                        <a:lumMod val="65000"/>
                        <a:lumOff val="35000"/>
                      </a:sysClr>
                    </a:solidFill>
                  </a:rPr>
                  <a:t>Number of Projects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690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Pipeline Value for each Lot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872049387655945"/>
          <c:y val="0.11082954879602705"/>
          <c:w val="0.76881352444374584"/>
          <c:h val="0.79887532425793717"/>
        </c:manualLayout>
      </c:layout>
      <c:barChart>
        <c:barDir val="col"/>
        <c:grouping val="clustered"/>
        <c:varyColors val="0"/>
        <c:ser>
          <c:idx val="0"/>
          <c:order val="0"/>
          <c:spPr>
            <a:solidFill>
              <a:schemeClr val="accent1">
                <a:lumMod val="50000"/>
              </a:schemeClr>
            </a:solidFill>
            <a:ln>
              <a:noFill/>
            </a:ln>
            <a:effectLst/>
          </c:spPr>
          <c:invertIfNegative val="0"/>
          <c:dLbls>
            <c:dLbl>
              <c:idx val="0"/>
              <c:layout>
                <c:manualLayout>
                  <c:x val="1.8877917029881248E-2"/>
                  <c:y val="-7.8207570992401456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13-432E-96AA-70769B38D538}"/>
                </c:ext>
              </c:extLst>
            </c:dLbl>
            <c:dLbl>
              <c:idx val="1"/>
              <c:layout>
                <c:manualLayout>
                  <c:x val="1.6416988403013539E-3"/>
                  <c:y val="-2.05268904612337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13-432E-96AA-70769B38D538}"/>
                </c:ext>
              </c:extLst>
            </c:dLbl>
            <c:dLbl>
              <c:idx val="3"/>
              <c:layout>
                <c:manualLayout>
                  <c:x val="0"/>
                  <c:y val="-2.23223525630724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13-432E-96AA-70769B38D538}"/>
                </c:ext>
              </c:extLst>
            </c:dLbl>
            <c:dLbl>
              <c:idx val="4"/>
              <c:layout>
                <c:manualLayout>
                  <c:x val="-4.9250965209040615E-3"/>
                  <c:y val="-3.6556212391593998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13-432E-96AA-70769B38D538}"/>
                </c:ext>
              </c:extLst>
            </c:dLbl>
            <c:dLbl>
              <c:idx val="5"/>
              <c:layout>
                <c:manualLayout>
                  <c:x val="-6.0194928767429214E-17"/>
                  <c:y val="-9.3378034526382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13-432E-96AA-70769B38D538}"/>
                </c:ext>
              </c:extLst>
            </c:dLbl>
            <c:dLbl>
              <c:idx val="6"/>
              <c:layout>
                <c:manualLayout>
                  <c:x val="-6.2771214519451499E-17"/>
                  <c:y val="-6.97519621316897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13-432E-96AA-70769B38D538}"/>
                </c:ext>
              </c:extLst>
            </c:dLbl>
            <c:dLbl>
              <c:idx val="7"/>
              <c:layout>
                <c:manualLayout>
                  <c:x val="-6.0194928767429214E-17"/>
                  <c:y val="-7.36703880249544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13-432E-96AA-70769B38D538}"/>
                </c:ext>
              </c:extLst>
            </c:dLbl>
            <c:dLbl>
              <c:idx val="8"/>
              <c:layout>
                <c:manualLayout>
                  <c:x val="0"/>
                  <c:y val="-5.79011806274732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13-432E-96AA-70769B38D538}"/>
                </c:ext>
              </c:extLst>
            </c:dLbl>
            <c:dLbl>
              <c:idx val="9"/>
              <c:layout>
                <c:manualLayout>
                  <c:x val="-1.6416988403014743E-3"/>
                  <c:y val="-3.6556212391593998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13-432E-96AA-70769B38D538}"/>
                </c:ext>
              </c:extLst>
            </c:dLbl>
            <c:dLbl>
              <c:idx val="10"/>
              <c:layout>
                <c:manualLayout>
                  <c:x val="5.1358859720080823E-3"/>
                  <c:y val="-3.51349273887253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13-432E-96AA-70769B38D538}"/>
                </c:ext>
              </c:extLst>
            </c:dLbl>
            <c:dLbl>
              <c:idx val="12"/>
              <c:layout>
                <c:manualLayout>
                  <c:x val="2.6539278131634818E-3"/>
                  <c:y val="-2.11045810829646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13-432E-96AA-70769B38D538}"/>
                </c:ext>
              </c:extLst>
            </c:dLbl>
            <c:dLbl>
              <c:idx val="13"/>
              <c:layout>
                <c:manualLayout>
                  <c:x val="-1.4329279620446719E-2"/>
                  <c:y val="3.61295654369734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13-432E-96AA-70769B38D5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Sheet3!$A$2:$A$15</c:f>
              <c:strCache>
                <c:ptCount val="13"/>
                <c:pt idx="0">
                  <c:v>Lot  1</c:v>
                </c:pt>
                <c:pt idx="1">
                  <c:v>Lot  2</c:v>
                </c:pt>
                <c:pt idx="2">
                  <c:v>Lot  3</c:v>
                </c:pt>
                <c:pt idx="3">
                  <c:v>Lot  4</c:v>
                </c:pt>
                <c:pt idx="4">
                  <c:v>Lot  5</c:v>
                </c:pt>
                <c:pt idx="5">
                  <c:v>Lot  6</c:v>
                </c:pt>
                <c:pt idx="6">
                  <c:v> Lot 7</c:v>
                </c:pt>
                <c:pt idx="7">
                  <c:v>Lot  8</c:v>
                </c:pt>
                <c:pt idx="8">
                  <c:v>Lot  9</c:v>
                </c:pt>
                <c:pt idx="9">
                  <c:v>Lot 10</c:v>
                </c:pt>
                <c:pt idx="10">
                  <c:v>Lot 11</c:v>
                </c:pt>
                <c:pt idx="11">
                  <c:v>Lot 14</c:v>
                </c:pt>
                <c:pt idx="12">
                  <c:v>Lot 15</c:v>
                </c:pt>
              </c:strCache>
            </c:strRef>
          </c:cat>
          <c:val>
            <c:numRef>
              <c:f>Sheet3!$B$2:$B$15</c:f>
              <c:numCache>
                <c:formatCode>General</c:formatCode>
                <c:ptCount val="14"/>
                <c:pt idx="0" formatCode="_(&quot;£&quot;* #,##0.00_);_(&quot;£&quot;* \(#,##0.00\);_(&quot;£&quot;* &quot;-&quot;??_);_(@_)">
                  <c:v>1515000</c:v>
                </c:pt>
                <c:pt idx="2" formatCode="_(&quot;£&quot;* #,##0.00_);_(&quot;£&quot;* \(#,##0.00\);_(&quot;£&quot;* &quot;-&quot;??_);_(@_)">
                  <c:v>150000</c:v>
                </c:pt>
                <c:pt idx="3" formatCode="_(&quot;£&quot;* #,##0.00_);_(&quot;£&quot;* \(#,##0.00\);_(&quot;£&quot;* &quot;-&quot;??_);_(@_)">
                  <c:v>410000</c:v>
                </c:pt>
                <c:pt idx="4" formatCode="_(&quot;£&quot;* #,##0.00_);_(&quot;£&quot;* \(#,##0.00\);_(&quot;£&quot;* &quot;-&quot;??_);_(@_)">
                  <c:v>2710000</c:v>
                </c:pt>
                <c:pt idx="5" formatCode="_(&quot;£&quot;* #,##0.00_);_(&quot;£&quot;* \(#,##0.00\);_(&quot;£&quot;* &quot;-&quot;??_);_(@_)">
                  <c:v>402000</c:v>
                </c:pt>
                <c:pt idx="6" formatCode="_(&quot;£&quot;* #,##0.00_);_(&quot;£&quot;* \(#,##0.00\);_(&quot;£&quot;* &quot;-&quot;??_);_(@_)">
                  <c:v>16232000</c:v>
                </c:pt>
                <c:pt idx="7" formatCode="_(&quot;£&quot;* #,##0.00_);_(&quot;£&quot;* \(#,##0.00\);_(&quot;£&quot;* &quot;-&quot;??_);_(@_)">
                  <c:v>8450000</c:v>
                </c:pt>
                <c:pt idx="8" formatCode="_(&quot;£&quot;* #,##0.00_);_(&quot;£&quot;* \(#,##0.00\);_(&quot;£&quot;* &quot;-&quot;??_);_(@_)">
                  <c:v>30000000</c:v>
                </c:pt>
                <c:pt idx="9" formatCode="_(&quot;£&quot;* #,##0.00_);_(&quot;£&quot;* \(#,##0.00\);_(&quot;£&quot;* &quot;-&quot;??_);_(@_)">
                  <c:v>875000</c:v>
                </c:pt>
                <c:pt idx="10" formatCode="_(&quot;£&quot;* #,##0.00_);_(&quot;£&quot;* \(#,##0.00\);_(&quot;£&quot;* &quot;-&quot;??_);_(@_)">
                  <c:v>7400000</c:v>
                </c:pt>
                <c:pt idx="11" formatCode="_(&quot;£&quot;* #,##0_);_(&quot;£&quot;* \(#,##0\);_(&quot;£&quot;* &quot;-&quot;_);_(@_)">
                  <c:v>165000</c:v>
                </c:pt>
                <c:pt idx="12" formatCode="_(&quot;£&quot;* #,##0_);_(&quot;£&quot;* \(#,##0\);_(&quot;£&quot;* &quot;-&quot;_);_(@_)">
                  <c:v>345000</c:v>
                </c:pt>
              </c:numCache>
            </c:numRef>
          </c:val>
          <c:extLst>
            <c:ext xmlns:c16="http://schemas.microsoft.com/office/drawing/2014/chart" uri="{C3380CC4-5D6E-409C-BE32-E72D297353CC}">
              <c16:uniqueId val="{0000000B-6813-432E-96AA-70769B38D538}"/>
            </c:ext>
          </c:extLst>
        </c:ser>
        <c:dLbls>
          <c:dLblPos val="inEnd"/>
          <c:showLegendKey val="0"/>
          <c:showVal val="1"/>
          <c:showCatName val="0"/>
          <c:showSerName val="0"/>
          <c:showPercent val="0"/>
          <c:showBubbleSize val="0"/>
        </c:dLbls>
        <c:gapWidth val="219"/>
        <c:overlap val="-27"/>
        <c:axId val="794660240"/>
        <c:axId val="794661320"/>
      </c:barChart>
      <c:catAx>
        <c:axId val="79466024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Lot Number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4661320"/>
        <c:crosses val="autoZero"/>
        <c:auto val="1"/>
        <c:lblAlgn val="ctr"/>
        <c:lblOffset val="100"/>
        <c:noMultiLvlLbl val="0"/>
      </c:catAx>
      <c:valAx>
        <c:axId val="794661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Aggegate Value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466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Pipeline</a:t>
            </a:r>
            <a:r>
              <a:rPr lang="en-US" baseline="0" dirty="0"/>
              <a:t> Call Off Dates</a:t>
            </a:r>
            <a:r>
              <a:rPr lang="en-US" dirty="0"/>
              <a:t> in</a:t>
            </a:r>
            <a:r>
              <a:rPr lang="en-US" baseline="0" dirty="0"/>
              <a:t> </a:t>
            </a:r>
            <a:r>
              <a:rPr lang="en-US" dirty="0"/>
              <a:t>2024-2025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solidFill>
              </a:ln>
              <a:effectLst/>
            </c:spPr>
          </c:marker>
          <c:cat>
            <c:strRef>
              <c:f>Sheet5!$A$2:$A$18</c:f>
              <c:strCache>
                <c:ptCount val="12"/>
                <c:pt idx="0">
                  <c:v>Nov</c:v>
                </c:pt>
                <c:pt idx="1">
                  <c:v>Dec</c:v>
                </c:pt>
                <c:pt idx="2">
                  <c:v>Jan </c:v>
                </c:pt>
                <c:pt idx="3">
                  <c:v>Feb</c:v>
                </c:pt>
                <c:pt idx="4">
                  <c:v>Mar</c:v>
                </c:pt>
                <c:pt idx="5">
                  <c:v>Apr</c:v>
                </c:pt>
                <c:pt idx="6">
                  <c:v>May</c:v>
                </c:pt>
                <c:pt idx="7">
                  <c:v>Jun</c:v>
                </c:pt>
                <c:pt idx="8">
                  <c:v>Jul</c:v>
                </c:pt>
                <c:pt idx="9">
                  <c:v>Aug</c:v>
                </c:pt>
                <c:pt idx="10">
                  <c:v>Sept</c:v>
                </c:pt>
                <c:pt idx="11">
                  <c:v>Oct</c:v>
                </c:pt>
              </c:strCache>
            </c:strRef>
          </c:cat>
          <c:val>
            <c:numRef>
              <c:f>Sheet5!$B$2:$B$15</c:f>
              <c:numCache>
                <c:formatCode>General</c:formatCode>
                <c:ptCount val="14"/>
                <c:pt idx="0">
                  <c:v>5</c:v>
                </c:pt>
                <c:pt idx="1">
                  <c:v>2</c:v>
                </c:pt>
                <c:pt idx="2">
                  <c:v>2</c:v>
                </c:pt>
                <c:pt idx="3">
                  <c:v>3</c:v>
                </c:pt>
                <c:pt idx="4">
                  <c:v>1</c:v>
                </c:pt>
                <c:pt idx="5">
                  <c:v>5</c:v>
                </c:pt>
                <c:pt idx="6">
                  <c:v>9</c:v>
                </c:pt>
                <c:pt idx="7">
                  <c:v>4</c:v>
                </c:pt>
                <c:pt idx="10">
                  <c:v>1</c:v>
                </c:pt>
              </c:numCache>
            </c:numRef>
          </c:val>
          <c:smooth val="0"/>
          <c:extLst>
            <c:ext xmlns:c16="http://schemas.microsoft.com/office/drawing/2014/chart" uri="{C3380CC4-5D6E-409C-BE32-E72D297353CC}">
              <c16:uniqueId val="{00000000-73FA-43CC-B6EF-3FFE727C6981}"/>
            </c:ext>
          </c:extLst>
        </c:ser>
        <c:dLbls>
          <c:showLegendKey val="0"/>
          <c:showVal val="0"/>
          <c:showCatName val="0"/>
          <c:showSerName val="0"/>
          <c:showPercent val="0"/>
          <c:showBubbleSize val="0"/>
        </c:dLbls>
        <c:marker val="1"/>
        <c:smooth val="0"/>
        <c:axId val="745155096"/>
        <c:axId val="745155456"/>
      </c:lineChart>
      <c:catAx>
        <c:axId val="7451550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Mini</a:t>
                </a:r>
                <a:r>
                  <a:rPr lang="en-US" baseline="0"/>
                  <a:t> Comp</a:t>
                </a:r>
                <a:r>
                  <a:rPr lang="en-US"/>
                  <a:t> Start 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155456"/>
        <c:crosses val="autoZero"/>
        <c:auto val="1"/>
        <c:lblAlgn val="ctr"/>
        <c:lblOffset val="100"/>
        <c:noMultiLvlLbl val="0"/>
      </c:catAx>
      <c:valAx>
        <c:axId val="745155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Schemes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155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D132D7-7D03-4E2E-BB82-7BE885A21081}" type="datetimeFigureOut">
              <a:rPr lang="en-GB" smtClean="0"/>
              <a:t>24/11/2024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6C08D-52BE-47EE-9CD6-B400085B82B2}" type="slidenum">
              <a:rPr lang="en-GB" smtClean="0"/>
              <a:t>‹#›</a:t>
            </a:fld>
            <a:endParaRPr lang="en-GB"/>
          </a:p>
        </p:txBody>
      </p:sp>
    </p:spTree>
    <p:extLst>
      <p:ext uri="{BB962C8B-B14F-4D97-AF65-F5344CB8AC3E}">
        <p14:creationId xmlns:p14="http://schemas.microsoft.com/office/powerpoint/2010/main" val="285460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fontAlgn="base">
              <a:lnSpc>
                <a:spcPct val="90000"/>
              </a:lnSpc>
              <a:spcBef>
                <a:spcPts val="1000"/>
              </a:spcBef>
              <a:spcAft>
                <a:spcPts val="800"/>
              </a:spcAft>
              <a:tabLst>
                <a:tab pos="457200" algn="l"/>
              </a:tabLst>
            </a:pPr>
            <a:r>
              <a:rPr lang="en-GB" sz="1800" kern="0" dirty="0">
                <a:effectLst/>
                <a:latin typeface="Calibri" panose="020F0502020204030204" pitchFamily="34" charset="0"/>
                <a:ea typeface="Times New Roman" panose="02020603050405020304" pitchFamily="18" charset="0"/>
                <a:cs typeface="Times New Roman" panose="02020603050405020304" pitchFamily="18" charset="0"/>
              </a:rPr>
              <a:t>We’ve been actively collecting awarded notices over the past few months. Thank you to everyone who has responded. For those who haven’t yet, the team will be in touch shortly to follow up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685800" fontAlgn="base">
              <a:lnSpc>
                <a:spcPct val="90000"/>
              </a:lnSpc>
              <a:spcBef>
                <a:spcPts val="1000"/>
              </a:spcBef>
              <a:spcAft>
                <a:spcPts val="800"/>
              </a:spcAft>
              <a:tabLst>
                <a:tab pos="457200" algn="l"/>
              </a:tabLst>
            </a:pPr>
            <a:r>
              <a:rPr lang="en-GB" sz="1800" kern="0" dirty="0">
                <a:effectLst/>
                <a:latin typeface="Calibri" panose="020F0502020204030204" pitchFamily="34" charset="0"/>
                <a:ea typeface="Times New Roman" panose="02020603050405020304" pitchFamily="18" charset="0"/>
                <a:cs typeface="Times New Roman" panose="02020603050405020304" pitchFamily="18" charset="0"/>
              </a:rPr>
              <a:t>Contractor – We appreciate the timely responses to insurance update requests that contractors would have received . If you’ve not yet provided the required documents, please prioritise this to ensure compliance.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685800" fontAlgn="base">
              <a:lnSpc>
                <a:spcPct val="90000"/>
              </a:lnSpc>
              <a:spcBef>
                <a:spcPts val="1000"/>
              </a:spcBef>
              <a:spcAft>
                <a:spcPts val="800"/>
              </a:spcAft>
              <a:tabLst>
                <a:tab pos="457200" algn="l"/>
              </a:tabLst>
            </a:pPr>
            <a:r>
              <a:rPr lang="en-GB" sz="1800" kern="0" dirty="0">
                <a:effectLst/>
                <a:latin typeface="Calibri" panose="020F0502020204030204" pitchFamily="34" charset="0"/>
                <a:ea typeface="Times New Roman" panose="02020603050405020304" pitchFamily="18" charset="0"/>
                <a:cs typeface="Times New Roman" panose="02020603050405020304" pitchFamily="18" charset="0"/>
              </a:rPr>
              <a:t>Contractor &amp; Client – Thank you for engaging with the recent levy collection emails, I know there has been a lot of these requested. If you haven’t responded yet or have concerns about discrepancies, please contact the team so we can resolve any issues promptly. I’d also like to remind everyone to review their user agreements to ensure clarity on how the levy fee is calculated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685800" fontAlgn="base">
              <a:lnSpc>
                <a:spcPct val="90000"/>
              </a:lnSpc>
              <a:spcBef>
                <a:spcPts val="1000"/>
              </a:spcBef>
              <a:spcAft>
                <a:spcPts val="800"/>
              </a:spcAft>
              <a:tabLst>
                <a:tab pos="457200" algn="l"/>
              </a:tabLst>
            </a:pPr>
            <a:r>
              <a:rPr lang="en-GB" sz="1800" kern="0" dirty="0">
                <a:effectLst/>
                <a:latin typeface="Calibri" panose="020F0502020204030204" pitchFamily="34" charset="0"/>
                <a:ea typeface="Times New Roman" panose="02020603050405020304" pitchFamily="18" charset="0"/>
                <a:cs typeface="Times New Roman" panose="02020603050405020304" pitchFamily="18" charset="0"/>
              </a:rPr>
              <a:t>Rate Review – We’re finalising the rate review process. Rates for Lots 1-9 are ready, and we’re awaiting the remaining lots. Once these have been finalised, you’ll receive confirmation of when the updated rates go live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056C08D-52BE-47EE-9CD6-B400085B82B2}" type="slidenum">
              <a:rPr lang="en-GB" smtClean="0"/>
              <a:t>3</a:t>
            </a:fld>
            <a:endParaRPr lang="en-GB"/>
          </a:p>
        </p:txBody>
      </p:sp>
    </p:spTree>
    <p:extLst>
      <p:ext uri="{BB962C8B-B14F-4D97-AF65-F5344CB8AC3E}">
        <p14:creationId xmlns:p14="http://schemas.microsoft.com/office/powerpoint/2010/main" val="481375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Please note the introduction of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Likelihood</a:t>
            </a:r>
            <a:r>
              <a:rPr lang="en-GB" sz="1800" dirty="0">
                <a:effectLst/>
                <a:latin typeface="Calibri" panose="020F0502020204030204" pitchFamily="34" charset="0"/>
                <a:ea typeface="Calibri" panose="020F0502020204030204" pitchFamily="34" charset="0"/>
                <a:cs typeface="Times New Roman" panose="02020603050405020304" pitchFamily="18" charset="0"/>
              </a:rPr>
              <a:t> column. Please see below guidance: </a:t>
            </a: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Green (High Likelihood)</a:t>
            </a:r>
            <a:r>
              <a:rPr lang="en-GB" sz="1800" dirty="0">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Contract has been fully scoped and approved.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Funding is secured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Minimal to no obstacles expected before execution.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Amber (Moderate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Some aspects still need final approval (e.g., partial scoping, or awaiting confirmation on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Dependencies or risks are identified, but they are manageable or in the process of resolution.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Red (Low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Early discussions or conceptual phase.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Significant unknowns or unresolved issues (e.g., no clear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056C08D-52BE-47EE-9CD6-B400085B82B2}" type="slidenum">
              <a:rPr lang="en-GB" smtClean="0"/>
              <a:t>13</a:t>
            </a:fld>
            <a:endParaRPr lang="en-GB"/>
          </a:p>
        </p:txBody>
      </p:sp>
    </p:spTree>
    <p:extLst>
      <p:ext uri="{BB962C8B-B14F-4D97-AF65-F5344CB8AC3E}">
        <p14:creationId xmlns:p14="http://schemas.microsoft.com/office/powerpoint/2010/main" val="376920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Please note the introduction of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Likelihood</a:t>
            </a:r>
            <a:r>
              <a:rPr lang="en-GB" sz="1800" dirty="0">
                <a:effectLst/>
                <a:latin typeface="Calibri" panose="020F0502020204030204" pitchFamily="34" charset="0"/>
                <a:ea typeface="Calibri" panose="020F0502020204030204" pitchFamily="34" charset="0"/>
                <a:cs typeface="Times New Roman" panose="02020603050405020304" pitchFamily="18" charset="0"/>
              </a:rPr>
              <a:t> column. Please see below guidance: </a:t>
            </a: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Green (High Likelihood)</a:t>
            </a:r>
            <a:r>
              <a:rPr lang="en-GB" sz="1800" dirty="0">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Contract has been fully scoped and approved.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Funding is secured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Minimal to no obstacles expected before execution.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Amber (Moderate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Some aspects still need final approval (e.g., partial scoping, or awaiting confirmation on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Dependencies or risks are identified, but they are manageable or in the process of resolution.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Red (Low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Early discussions or conceptual phase.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Significant unknowns or unresolved issues (e.g., no clear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056C08D-52BE-47EE-9CD6-B400085B82B2}" type="slidenum">
              <a:rPr lang="en-GB" smtClean="0"/>
              <a:t>14</a:t>
            </a:fld>
            <a:endParaRPr lang="en-GB"/>
          </a:p>
        </p:txBody>
      </p:sp>
    </p:spTree>
    <p:extLst>
      <p:ext uri="{BB962C8B-B14F-4D97-AF65-F5344CB8AC3E}">
        <p14:creationId xmlns:p14="http://schemas.microsoft.com/office/powerpoint/2010/main" val="3571660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Please note the introduction of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Likelihood</a:t>
            </a:r>
            <a:r>
              <a:rPr lang="en-GB" sz="1800" dirty="0">
                <a:effectLst/>
                <a:latin typeface="Calibri" panose="020F0502020204030204" pitchFamily="34" charset="0"/>
                <a:ea typeface="Calibri" panose="020F0502020204030204" pitchFamily="34" charset="0"/>
                <a:cs typeface="Times New Roman" panose="02020603050405020304" pitchFamily="18" charset="0"/>
              </a:rPr>
              <a:t> column. Please see below guidance: </a:t>
            </a: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Green (High Likelihood)</a:t>
            </a:r>
            <a:r>
              <a:rPr lang="en-GB" sz="1800" dirty="0">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Contract has been fully scoped and approved.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Funding is secured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Minimal to no obstacles expected before execution.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Amber (Moderate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Some aspects still need final approval (e.g., partial scoping, or awaiting confirmation on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Dependencies or risks are identified, but they are manageable or in the process of resolution.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Red (Low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Early discussions or conceptual phase.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Significant unknowns or unresolved issues (e.g., no clear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056C08D-52BE-47EE-9CD6-B400085B82B2}" type="slidenum">
              <a:rPr lang="en-GB" smtClean="0"/>
              <a:t>15</a:t>
            </a:fld>
            <a:endParaRPr lang="en-GB"/>
          </a:p>
        </p:txBody>
      </p:sp>
    </p:spTree>
    <p:extLst>
      <p:ext uri="{BB962C8B-B14F-4D97-AF65-F5344CB8AC3E}">
        <p14:creationId xmlns:p14="http://schemas.microsoft.com/office/powerpoint/2010/main" val="1613086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Please note the introduction of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Likelihood</a:t>
            </a:r>
            <a:r>
              <a:rPr lang="en-GB" sz="1800" dirty="0">
                <a:effectLst/>
                <a:latin typeface="Calibri" panose="020F0502020204030204" pitchFamily="34" charset="0"/>
                <a:ea typeface="Calibri" panose="020F0502020204030204" pitchFamily="34" charset="0"/>
                <a:cs typeface="Times New Roman" panose="02020603050405020304" pitchFamily="18" charset="0"/>
              </a:rPr>
              <a:t> column. Please see below guidance: </a:t>
            </a: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Green (High Likelihood)</a:t>
            </a:r>
            <a:r>
              <a:rPr lang="en-GB" sz="1800" dirty="0">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Contract has been fully scoped and approved.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Funding is secured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Minimal to no obstacles expected before execution.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Amber (Moderate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Some aspects still need final approval (e.g., partial scoping, or awaiting confirmation on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Dependencies or risks are identified, but they are manageable or in the process of resolution.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Red (Low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Early discussions or conceptual phase.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Significant unknowns or unresolved issues (e.g., no clear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056C08D-52BE-47EE-9CD6-B400085B82B2}" type="slidenum">
              <a:rPr lang="en-GB" smtClean="0"/>
              <a:t>16</a:t>
            </a:fld>
            <a:endParaRPr lang="en-GB"/>
          </a:p>
        </p:txBody>
      </p:sp>
    </p:spTree>
    <p:extLst>
      <p:ext uri="{BB962C8B-B14F-4D97-AF65-F5344CB8AC3E}">
        <p14:creationId xmlns:p14="http://schemas.microsoft.com/office/powerpoint/2010/main" val="4205006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Please note the introduction of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Likelihood</a:t>
            </a:r>
            <a:r>
              <a:rPr lang="en-GB" sz="1800" dirty="0">
                <a:effectLst/>
                <a:latin typeface="Calibri" panose="020F0502020204030204" pitchFamily="34" charset="0"/>
                <a:ea typeface="Calibri" panose="020F0502020204030204" pitchFamily="34" charset="0"/>
                <a:cs typeface="Times New Roman" panose="02020603050405020304" pitchFamily="18" charset="0"/>
              </a:rPr>
              <a:t> column. Please see below guidance: </a:t>
            </a: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Green (High Likelihood)</a:t>
            </a:r>
            <a:r>
              <a:rPr lang="en-GB" sz="1800" dirty="0">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Contract has been fully scoped and approved.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Funding is secured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Minimal to no obstacles expected before execution.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Amber (Moderate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Some aspects still need final approval (e.g., partial scoping, or awaiting confirmation on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Dependencies or risks are identified, but they are manageable or in the process of resolution.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Red (Low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Early discussions or conceptual phase.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Significant unknowns or unresolved issues (e.g., no clear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056C08D-52BE-47EE-9CD6-B400085B82B2}" type="slidenum">
              <a:rPr lang="en-GB" smtClean="0"/>
              <a:t>17</a:t>
            </a:fld>
            <a:endParaRPr lang="en-GB"/>
          </a:p>
        </p:txBody>
      </p:sp>
    </p:spTree>
    <p:extLst>
      <p:ext uri="{BB962C8B-B14F-4D97-AF65-F5344CB8AC3E}">
        <p14:creationId xmlns:p14="http://schemas.microsoft.com/office/powerpoint/2010/main" val="1254435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Please note the introduction of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Likelihood</a:t>
            </a:r>
            <a:r>
              <a:rPr lang="en-GB" sz="1800" dirty="0">
                <a:effectLst/>
                <a:latin typeface="Calibri" panose="020F0502020204030204" pitchFamily="34" charset="0"/>
                <a:ea typeface="Calibri" panose="020F0502020204030204" pitchFamily="34" charset="0"/>
                <a:cs typeface="Times New Roman" panose="02020603050405020304" pitchFamily="18" charset="0"/>
              </a:rPr>
              <a:t> column. Please see below guidance: </a:t>
            </a: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Green (High Likelihood)</a:t>
            </a:r>
            <a:r>
              <a:rPr lang="en-GB" sz="1800" dirty="0">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Contract has been fully scoped and approved.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Funding is secured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Minimal to no obstacles expected before execution.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Amber (Moderate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Some aspects still need final approval (e.g., partial scoping, or awaiting confirmation on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Dependencies or risks are identified, but they are manageable or in the process of resolution.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Red (Low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Early discussions or conceptual phase.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Significant unknowns or unresolved issues (e.g., no clear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056C08D-52BE-47EE-9CD6-B400085B82B2}" type="slidenum">
              <a:rPr lang="en-GB" smtClean="0"/>
              <a:t>18</a:t>
            </a:fld>
            <a:endParaRPr lang="en-GB"/>
          </a:p>
        </p:txBody>
      </p:sp>
    </p:spTree>
    <p:extLst>
      <p:ext uri="{BB962C8B-B14F-4D97-AF65-F5344CB8AC3E}">
        <p14:creationId xmlns:p14="http://schemas.microsoft.com/office/powerpoint/2010/main" val="1755851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Please note the introduction of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Likelihood</a:t>
            </a:r>
            <a:r>
              <a:rPr lang="en-GB" sz="1800" dirty="0">
                <a:effectLst/>
                <a:latin typeface="Calibri" panose="020F0502020204030204" pitchFamily="34" charset="0"/>
                <a:ea typeface="Calibri" panose="020F0502020204030204" pitchFamily="34" charset="0"/>
                <a:cs typeface="Times New Roman" panose="02020603050405020304" pitchFamily="18" charset="0"/>
              </a:rPr>
              <a:t> column. Please see below guidance: </a:t>
            </a: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Green (High Likelihood)</a:t>
            </a:r>
            <a:r>
              <a:rPr lang="en-GB" sz="1800" dirty="0">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Contract has been fully scoped and approved.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Funding is secured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Minimal to no obstacles expected before execution.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Amber (Moderate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Some aspects still need final approval (e.g., partial scoping, or awaiting confirmation on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Dependencies or risks are identified, but they are manageable or in the process of resolution.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Red (Low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Early discussions or conceptual phase.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Significant unknowns or unresolved issues (e.g., no clear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056C08D-52BE-47EE-9CD6-B400085B82B2}" type="slidenum">
              <a:rPr lang="en-GB" smtClean="0"/>
              <a:t>19</a:t>
            </a:fld>
            <a:endParaRPr lang="en-GB"/>
          </a:p>
        </p:txBody>
      </p:sp>
    </p:spTree>
    <p:extLst>
      <p:ext uri="{BB962C8B-B14F-4D97-AF65-F5344CB8AC3E}">
        <p14:creationId xmlns:p14="http://schemas.microsoft.com/office/powerpoint/2010/main" val="3026049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Please note the introduction of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Likelihood</a:t>
            </a:r>
            <a:r>
              <a:rPr lang="en-GB" sz="1800" dirty="0">
                <a:effectLst/>
                <a:latin typeface="Calibri" panose="020F0502020204030204" pitchFamily="34" charset="0"/>
                <a:ea typeface="Calibri" panose="020F0502020204030204" pitchFamily="34" charset="0"/>
                <a:cs typeface="Times New Roman" panose="02020603050405020304" pitchFamily="18" charset="0"/>
              </a:rPr>
              <a:t> column. Please see below guidance: </a:t>
            </a: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Green (High Likelihood)</a:t>
            </a:r>
            <a:r>
              <a:rPr lang="en-GB" sz="1800" dirty="0">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Contract has been fully scoped and approved.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Funding is secured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Minimal to no obstacles expected before execution.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Amber (Moderate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Some aspects still need final approval (e.g., partial scoping, or awaiting confirmation on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Dependencies or risks are identified, but they are manageable or in the process of resolution.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Red (Low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Early discussions or conceptual phase.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Significant unknowns or unresolved issues (e.g., no clear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056C08D-52BE-47EE-9CD6-B400085B82B2}" type="slidenum">
              <a:rPr lang="en-GB" smtClean="0"/>
              <a:t>20</a:t>
            </a:fld>
            <a:endParaRPr lang="en-GB"/>
          </a:p>
        </p:txBody>
      </p:sp>
    </p:spTree>
    <p:extLst>
      <p:ext uri="{BB962C8B-B14F-4D97-AF65-F5344CB8AC3E}">
        <p14:creationId xmlns:p14="http://schemas.microsoft.com/office/powerpoint/2010/main" val="2156710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awarded contracts reflects a strong distribution of work across most lots. However, there has been limited activity on Lot 8 and Lot 9, which are  our higher value lots. I can imagine this is expected with limited budgets</a:t>
            </a:r>
          </a:p>
        </p:txBody>
      </p:sp>
      <p:sp>
        <p:nvSpPr>
          <p:cNvPr id="4" name="Slide Number Placeholder 3"/>
          <p:cNvSpPr>
            <a:spLocks noGrp="1"/>
          </p:cNvSpPr>
          <p:nvPr>
            <p:ph type="sldNum" sz="quarter" idx="5"/>
          </p:nvPr>
        </p:nvSpPr>
        <p:spPr/>
        <p:txBody>
          <a:bodyPr/>
          <a:lstStyle/>
          <a:p>
            <a:fld id="{C056C08D-52BE-47EE-9CD6-B400085B82B2}" type="slidenum">
              <a:rPr lang="en-GB" smtClean="0"/>
              <a:t>4</a:t>
            </a:fld>
            <a:endParaRPr lang="en-GB"/>
          </a:p>
        </p:txBody>
      </p:sp>
    </p:spTree>
    <p:extLst>
      <p:ext uri="{BB962C8B-B14F-4D97-AF65-F5344CB8AC3E}">
        <p14:creationId xmlns:p14="http://schemas.microsoft.com/office/powerpoint/2010/main" val="361407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pipelines provided – this is the distribution of work over the next 12 months or so. I must add that there are about 20 projects not included on this graph, in which the clients haven’t decided which lot it will be on, we can update these when we receive the information. </a:t>
            </a:r>
          </a:p>
        </p:txBody>
      </p:sp>
      <p:sp>
        <p:nvSpPr>
          <p:cNvPr id="4" name="Slide Number Placeholder 3"/>
          <p:cNvSpPr>
            <a:spLocks noGrp="1"/>
          </p:cNvSpPr>
          <p:nvPr>
            <p:ph type="sldNum" sz="quarter" idx="5"/>
          </p:nvPr>
        </p:nvSpPr>
        <p:spPr/>
        <p:txBody>
          <a:bodyPr/>
          <a:lstStyle/>
          <a:p>
            <a:fld id="{C056C08D-52BE-47EE-9CD6-B400085B82B2}" type="slidenum">
              <a:rPr lang="en-GB" smtClean="0"/>
              <a:t>5</a:t>
            </a:fld>
            <a:endParaRPr lang="en-GB"/>
          </a:p>
        </p:txBody>
      </p:sp>
    </p:spTree>
    <p:extLst>
      <p:ext uri="{BB962C8B-B14F-4D97-AF65-F5344CB8AC3E}">
        <p14:creationId xmlns:p14="http://schemas.microsoft.com/office/powerpoint/2010/main" val="3175898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the value of work going through each lot. Again quite varied, but its promising to see that there’s work planned within lot 8 and Lot 9 going forward. </a:t>
            </a:r>
          </a:p>
        </p:txBody>
      </p:sp>
      <p:sp>
        <p:nvSpPr>
          <p:cNvPr id="4" name="Slide Number Placeholder 3"/>
          <p:cNvSpPr>
            <a:spLocks noGrp="1"/>
          </p:cNvSpPr>
          <p:nvPr>
            <p:ph type="sldNum" sz="quarter" idx="5"/>
          </p:nvPr>
        </p:nvSpPr>
        <p:spPr/>
        <p:txBody>
          <a:bodyPr/>
          <a:lstStyle/>
          <a:p>
            <a:fld id="{C056C08D-52BE-47EE-9CD6-B400085B82B2}" type="slidenum">
              <a:rPr lang="en-GB" smtClean="0"/>
              <a:t>6</a:t>
            </a:fld>
            <a:endParaRPr lang="en-GB"/>
          </a:p>
        </p:txBody>
      </p:sp>
    </p:spTree>
    <p:extLst>
      <p:ext uri="{BB962C8B-B14F-4D97-AF65-F5344CB8AC3E}">
        <p14:creationId xmlns:p14="http://schemas.microsoft.com/office/powerpoint/2010/main" val="2489865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an estimated timeline of mini comps off the framework over the next 8 months. As you can see there is an upward trend of projects into the new financial year which is what we’d expect. Again, this graph is missing those projects in which clients haven’t provided a call off date, we will look make sure this is updated when we have that information. </a:t>
            </a:r>
          </a:p>
        </p:txBody>
      </p:sp>
      <p:sp>
        <p:nvSpPr>
          <p:cNvPr id="4" name="Slide Number Placeholder 3"/>
          <p:cNvSpPr>
            <a:spLocks noGrp="1"/>
          </p:cNvSpPr>
          <p:nvPr>
            <p:ph type="sldNum" sz="quarter" idx="5"/>
          </p:nvPr>
        </p:nvSpPr>
        <p:spPr/>
        <p:txBody>
          <a:bodyPr/>
          <a:lstStyle/>
          <a:p>
            <a:fld id="{C056C08D-52BE-47EE-9CD6-B400085B82B2}" type="slidenum">
              <a:rPr lang="en-GB" smtClean="0"/>
              <a:t>7</a:t>
            </a:fld>
            <a:endParaRPr lang="en-GB"/>
          </a:p>
        </p:txBody>
      </p:sp>
    </p:spTree>
    <p:extLst>
      <p:ext uri="{BB962C8B-B14F-4D97-AF65-F5344CB8AC3E}">
        <p14:creationId xmlns:p14="http://schemas.microsoft.com/office/powerpoint/2010/main" val="74392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Please note the introduction of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Likelihood</a:t>
            </a:r>
            <a:r>
              <a:rPr lang="en-GB" sz="1800" dirty="0">
                <a:effectLst/>
                <a:latin typeface="Calibri" panose="020F0502020204030204" pitchFamily="34" charset="0"/>
                <a:ea typeface="Calibri" panose="020F0502020204030204" pitchFamily="34" charset="0"/>
                <a:cs typeface="Times New Roman" panose="02020603050405020304" pitchFamily="18" charset="0"/>
              </a:rPr>
              <a:t> column. Please see below guidance: </a:t>
            </a: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Green (High Likelihood)</a:t>
            </a:r>
            <a:r>
              <a:rPr lang="en-GB" sz="1800" dirty="0">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Contract has been fully scoped and approved.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Funding is secured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Minimal to no obstacles expected before execution.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Amber (Moderate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Some aspects still need final approval (e.g., partial scoping, or awaiting confirmation on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Dependencies or risks are identified, but they are manageable or in the process of resolution.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Red (Low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Early discussions or conceptual phase.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Significant unknowns or unresolved issues (e.g., no clear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056C08D-52BE-47EE-9CD6-B400085B82B2}" type="slidenum">
              <a:rPr lang="en-GB" smtClean="0"/>
              <a:t>9</a:t>
            </a:fld>
            <a:endParaRPr lang="en-GB"/>
          </a:p>
        </p:txBody>
      </p:sp>
    </p:spTree>
    <p:extLst>
      <p:ext uri="{BB962C8B-B14F-4D97-AF65-F5344CB8AC3E}">
        <p14:creationId xmlns:p14="http://schemas.microsoft.com/office/powerpoint/2010/main" val="2457896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Please note the introduction of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Likelihood</a:t>
            </a:r>
            <a:r>
              <a:rPr lang="en-GB" sz="1800" dirty="0">
                <a:effectLst/>
                <a:latin typeface="Calibri" panose="020F0502020204030204" pitchFamily="34" charset="0"/>
                <a:ea typeface="Calibri" panose="020F0502020204030204" pitchFamily="34" charset="0"/>
                <a:cs typeface="Times New Roman" panose="02020603050405020304" pitchFamily="18" charset="0"/>
              </a:rPr>
              <a:t> column. Please see below guidance: </a:t>
            </a: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Green (High Likelihood)</a:t>
            </a:r>
            <a:r>
              <a:rPr lang="en-GB" sz="1800" dirty="0">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Contract has been fully scoped and approved.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Funding is secured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Minimal to no obstacles expected before execution.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Amber (Moderate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Some aspects still need final approval (e.g., partial scoping, or awaiting confirmation on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Dependencies or risks are identified, but they are manageable or in the process of resolution.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Red (Low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Early discussions or conceptual phase.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Significant unknowns or unresolved issues (e.g., no clear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056C08D-52BE-47EE-9CD6-B400085B82B2}" type="slidenum">
              <a:rPr lang="en-GB" smtClean="0"/>
              <a:t>10</a:t>
            </a:fld>
            <a:endParaRPr lang="en-GB"/>
          </a:p>
        </p:txBody>
      </p:sp>
    </p:spTree>
    <p:extLst>
      <p:ext uri="{BB962C8B-B14F-4D97-AF65-F5344CB8AC3E}">
        <p14:creationId xmlns:p14="http://schemas.microsoft.com/office/powerpoint/2010/main" val="1673912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Please note the introduction of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Likelihood</a:t>
            </a:r>
            <a:r>
              <a:rPr lang="en-GB" sz="1800" dirty="0">
                <a:effectLst/>
                <a:latin typeface="Calibri" panose="020F0502020204030204" pitchFamily="34" charset="0"/>
                <a:ea typeface="Calibri" panose="020F0502020204030204" pitchFamily="34" charset="0"/>
                <a:cs typeface="Times New Roman" panose="02020603050405020304" pitchFamily="18" charset="0"/>
              </a:rPr>
              <a:t> column. Please see below guidance: </a:t>
            </a: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Green (High Likelihood)</a:t>
            </a:r>
            <a:r>
              <a:rPr lang="en-GB" sz="1800" dirty="0">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Contract has been fully scoped and approved.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Funding is secured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Minimal to no obstacles expected before execution.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Amber (Moderate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Some aspects still need final approval (e.g., partial scoping, or awaiting confirmation on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Dependencies or risks are identified, but they are manageable or in the process of resolution.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Red (Low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Early discussions or conceptual phase.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Significant unknowns or unresolved issues (e.g., no clear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056C08D-52BE-47EE-9CD6-B400085B82B2}" type="slidenum">
              <a:rPr lang="en-GB" smtClean="0"/>
              <a:t>11</a:t>
            </a:fld>
            <a:endParaRPr lang="en-GB"/>
          </a:p>
        </p:txBody>
      </p:sp>
    </p:spTree>
    <p:extLst>
      <p:ext uri="{BB962C8B-B14F-4D97-AF65-F5344CB8AC3E}">
        <p14:creationId xmlns:p14="http://schemas.microsoft.com/office/powerpoint/2010/main" val="113192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Please note the introduction of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Likelihood</a:t>
            </a:r>
            <a:r>
              <a:rPr lang="en-GB" sz="1800" dirty="0">
                <a:effectLst/>
                <a:latin typeface="Calibri" panose="020F0502020204030204" pitchFamily="34" charset="0"/>
                <a:ea typeface="Calibri" panose="020F0502020204030204" pitchFamily="34" charset="0"/>
                <a:cs typeface="Times New Roman" panose="02020603050405020304" pitchFamily="18" charset="0"/>
              </a:rPr>
              <a:t> column. Please see below guidance: </a:t>
            </a: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Green (High Likelihood)</a:t>
            </a:r>
            <a:r>
              <a:rPr lang="en-GB" sz="1800" dirty="0">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Contract has been fully scoped and approved.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Funding is secured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Minimal to no obstacles expected before execution.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Amber (Moderate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Some aspects still need final approval (e.g., partial scoping, or awaiting confirmation on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Dependencies or risks are identified, but they are manageable or in the process of resolution.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Red (Low Likelihood)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Early discussions or conceptual phase.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Significant unknowns or unresolved issues (e.g., no clear funding)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056C08D-52BE-47EE-9CD6-B400085B82B2}" type="slidenum">
              <a:rPr lang="en-GB" smtClean="0"/>
              <a:t>12</a:t>
            </a:fld>
            <a:endParaRPr lang="en-GB"/>
          </a:p>
        </p:txBody>
      </p:sp>
    </p:spTree>
    <p:extLst>
      <p:ext uri="{BB962C8B-B14F-4D97-AF65-F5344CB8AC3E}">
        <p14:creationId xmlns:p14="http://schemas.microsoft.com/office/powerpoint/2010/main" val="242414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FAC9ADD-C5B2-4660-AE3B-16A94214399E}" type="datetimeFigureOut">
              <a:rPr lang="en-GB" smtClean="0"/>
              <a:t>24/11/2024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2987D2-D113-4936-A125-2F2BD301479A}" type="slidenum">
              <a:rPr lang="en-GB" smtClean="0"/>
              <a:t>‹#›</a:t>
            </a:fld>
            <a:endParaRPr lang="en-GB"/>
          </a:p>
        </p:txBody>
      </p:sp>
    </p:spTree>
    <p:extLst>
      <p:ext uri="{BB962C8B-B14F-4D97-AF65-F5344CB8AC3E}">
        <p14:creationId xmlns:p14="http://schemas.microsoft.com/office/powerpoint/2010/main" val="63686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AC9ADD-C5B2-4660-AE3B-16A94214399E}" type="datetimeFigureOut">
              <a:rPr lang="en-GB" smtClean="0"/>
              <a:t>24/11/2024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2987D2-D113-4936-A125-2F2BD301479A}" type="slidenum">
              <a:rPr lang="en-GB" smtClean="0"/>
              <a:t>‹#›</a:t>
            </a:fld>
            <a:endParaRPr lang="en-GB"/>
          </a:p>
        </p:txBody>
      </p:sp>
    </p:spTree>
    <p:extLst>
      <p:ext uri="{BB962C8B-B14F-4D97-AF65-F5344CB8AC3E}">
        <p14:creationId xmlns:p14="http://schemas.microsoft.com/office/powerpoint/2010/main" val="413330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AC9ADD-C5B2-4660-AE3B-16A94214399E}" type="datetimeFigureOut">
              <a:rPr lang="en-GB" smtClean="0"/>
              <a:t>24/11/2024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2987D2-D113-4936-A125-2F2BD301479A}" type="slidenum">
              <a:rPr lang="en-GB" smtClean="0"/>
              <a:t>‹#›</a:t>
            </a:fld>
            <a:endParaRPr lang="en-GB"/>
          </a:p>
        </p:txBody>
      </p:sp>
    </p:spTree>
    <p:extLst>
      <p:ext uri="{BB962C8B-B14F-4D97-AF65-F5344CB8AC3E}">
        <p14:creationId xmlns:p14="http://schemas.microsoft.com/office/powerpoint/2010/main" val="292424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AC9ADD-C5B2-4660-AE3B-16A94214399E}" type="datetimeFigureOut">
              <a:rPr lang="en-GB" smtClean="0"/>
              <a:t>24/11/2024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2987D2-D113-4936-A125-2F2BD301479A}" type="slidenum">
              <a:rPr lang="en-GB" smtClean="0"/>
              <a:t>‹#›</a:t>
            </a:fld>
            <a:endParaRPr lang="en-GB"/>
          </a:p>
        </p:txBody>
      </p:sp>
    </p:spTree>
    <p:extLst>
      <p:ext uri="{BB962C8B-B14F-4D97-AF65-F5344CB8AC3E}">
        <p14:creationId xmlns:p14="http://schemas.microsoft.com/office/powerpoint/2010/main" val="1318336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AC9ADD-C5B2-4660-AE3B-16A94214399E}" type="datetimeFigureOut">
              <a:rPr lang="en-GB" smtClean="0"/>
              <a:t>24/11/2024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2987D2-D113-4936-A125-2F2BD301479A}" type="slidenum">
              <a:rPr lang="en-GB" smtClean="0"/>
              <a:t>‹#›</a:t>
            </a:fld>
            <a:endParaRPr lang="en-GB"/>
          </a:p>
        </p:txBody>
      </p:sp>
    </p:spTree>
    <p:extLst>
      <p:ext uri="{BB962C8B-B14F-4D97-AF65-F5344CB8AC3E}">
        <p14:creationId xmlns:p14="http://schemas.microsoft.com/office/powerpoint/2010/main" val="204486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FAC9ADD-C5B2-4660-AE3B-16A94214399E}" type="datetimeFigureOut">
              <a:rPr lang="en-GB" smtClean="0"/>
              <a:t>24/11/2024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2987D2-D113-4936-A125-2F2BD301479A}" type="slidenum">
              <a:rPr lang="en-GB" smtClean="0"/>
              <a:t>‹#›</a:t>
            </a:fld>
            <a:endParaRPr lang="en-GB"/>
          </a:p>
        </p:txBody>
      </p:sp>
    </p:spTree>
    <p:extLst>
      <p:ext uri="{BB962C8B-B14F-4D97-AF65-F5344CB8AC3E}">
        <p14:creationId xmlns:p14="http://schemas.microsoft.com/office/powerpoint/2010/main" val="299713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FAC9ADD-C5B2-4660-AE3B-16A94214399E}" type="datetimeFigureOut">
              <a:rPr lang="en-GB" smtClean="0"/>
              <a:t>24/11/2024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2987D2-D113-4936-A125-2F2BD301479A}" type="slidenum">
              <a:rPr lang="en-GB" smtClean="0"/>
              <a:t>‹#›</a:t>
            </a:fld>
            <a:endParaRPr lang="en-GB"/>
          </a:p>
        </p:txBody>
      </p:sp>
    </p:spTree>
    <p:extLst>
      <p:ext uri="{BB962C8B-B14F-4D97-AF65-F5344CB8AC3E}">
        <p14:creationId xmlns:p14="http://schemas.microsoft.com/office/powerpoint/2010/main" val="3321676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FAC9ADD-C5B2-4660-AE3B-16A94214399E}" type="datetimeFigureOut">
              <a:rPr lang="en-GB" smtClean="0"/>
              <a:t>24/11/2024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2987D2-D113-4936-A125-2F2BD301479A}" type="slidenum">
              <a:rPr lang="en-GB" smtClean="0"/>
              <a:t>‹#›</a:t>
            </a:fld>
            <a:endParaRPr lang="en-GB"/>
          </a:p>
        </p:txBody>
      </p:sp>
    </p:spTree>
    <p:extLst>
      <p:ext uri="{BB962C8B-B14F-4D97-AF65-F5344CB8AC3E}">
        <p14:creationId xmlns:p14="http://schemas.microsoft.com/office/powerpoint/2010/main" val="241867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C9ADD-C5B2-4660-AE3B-16A94214399E}" type="datetimeFigureOut">
              <a:rPr lang="en-GB" smtClean="0"/>
              <a:t>24/11/2024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2987D2-D113-4936-A125-2F2BD301479A}" type="slidenum">
              <a:rPr lang="en-GB" smtClean="0"/>
              <a:t>‹#›</a:t>
            </a:fld>
            <a:endParaRPr lang="en-GB"/>
          </a:p>
        </p:txBody>
      </p:sp>
    </p:spTree>
    <p:extLst>
      <p:ext uri="{BB962C8B-B14F-4D97-AF65-F5344CB8AC3E}">
        <p14:creationId xmlns:p14="http://schemas.microsoft.com/office/powerpoint/2010/main" val="158659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AC9ADD-C5B2-4660-AE3B-16A94214399E}" type="datetimeFigureOut">
              <a:rPr lang="en-GB" smtClean="0"/>
              <a:t>24/11/2024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2987D2-D113-4936-A125-2F2BD301479A}" type="slidenum">
              <a:rPr lang="en-GB" smtClean="0"/>
              <a:t>‹#›</a:t>
            </a:fld>
            <a:endParaRPr lang="en-GB"/>
          </a:p>
        </p:txBody>
      </p:sp>
    </p:spTree>
    <p:extLst>
      <p:ext uri="{BB962C8B-B14F-4D97-AF65-F5344CB8AC3E}">
        <p14:creationId xmlns:p14="http://schemas.microsoft.com/office/powerpoint/2010/main" val="370741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AC9ADD-C5B2-4660-AE3B-16A94214399E}" type="datetimeFigureOut">
              <a:rPr lang="en-GB" smtClean="0"/>
              <a:t>24/11/2024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2987D2-D113-4936-A125-2F2BD301479A}" type="slidenum">
              <a:rPr lang="en-GB" smtClean="0"/>
              <a:t>‹#›</a:t>
            </a:fld>
            <a:endParaRPr lang="en-GB"/>
          </a:p>
        </p:txBody>
      </p:sp>
    </p:spTree>
    <p:extLst>
      <p:ext uri="{BB962C8B-B14F-4D97-AF65-F5344CB8AC3E}">
        <p14:creationId xmlns:p14="http://schemas.microsoft.com/office/powerpoint/2010/main" val="100646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C9ADD-C5B2-4660-AE3B-16A94214399E}" type="datetimeFigureOut">
              <a:rPr lang="en-GB" smtClean="0"/>
              <a:t>24/11/2024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987D2-D113-4936-A125-2F2BD301479A}" type="slidenum">
              <a:rPr lang="en-GB" smtClean="0"/>
              <a:t>‹#›</a:t>
            </a:fld>
            <a:endParaRPr lang="en-GB"/>
          </a:p>
        </p:txBody>
      </p:sp>
    </p:spTree>
    <p:extLst>
      <p:ext uri="{BB962C8B-B14F-4D97-AF65-F5344CB8AC3E}">
        <p14:creationId xmlns:p14="http://schemas.microsoft.com/office/powerpoint/2010/main" val="1023303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mailto:sewhighways@cardiff.gov.uk" TargetMode="External"/><Relationship Id="rId5" Type="http://schemas.openxmlformats.org/officeDocument/2006/relationships/hyperlink" Target="http://www.sewh.co.uk/"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1"/>
            <a:ext cx="12410941" cy="6857999"/>
          </a:xfrm>
          <a:prstGeom prst="rect">
            <a:avLst/>
          </a:prstGeom>
        </p:spPr>
      </p:pic>
      <p:sp>
        <p:nvSpPr>
          <p:cNvPr id="4" name="TextBox 3"/>
          <p:cNvSpPr txBox="1"/>
          <p:nvPr/>
        </p:nvSpPr>
        <p:spPr>
          <a:xfrm>
            <a:off x="2273905" y="1559427"/>
            <a:ext cx="7644190" cy="2616101"/>
          </a:xfrm>
          <a:prstGeom prst="rect">
            <a:avLst/>
          </a:prstGeom>
          <a:noFill/>
        </p:spPr>
        <p:txBody>
          <a:bodyPr wrap="square" rtlCol="0">
            <a:spAutoFit/>
          </a:bodyPr>
          <a:lstStyle/>
          <a:p>
            <a:pPr algn="ctr"/>
            <a:r>
              <a:rPr lang="en-GB" sz="2800" dirty="0">
                <a:solidFill>
                  <a:srgbClr val="ED7D31"/>
                </a:solidFill>
              </a:rPr>
              <a:t>South East &amp; Mid Wales Collaborative Civil Engineering and Highways Construction Framework (SEWH)</a:t>
            </a:r>
          </a:p>
          <a:p>
            <a:pPr algn="ctr"/>
            <a:r>
              <a:rPr lang="en-GB" sz="2800" dirty="0">
                <a:solidFill>
                  <a:srgbClr val="ED7D31"/>
                </a:solidFill>
                <a:latin typeface="Calibri"/>
                <a:cs typeface="Calibri"/>
              </a:rPr>
              <a:t>Client-Contractor Meeting</a:t>
            </a:r>
          </a:p>
          <a:p>
            <a:pPr algn="ctr"/>
            <a:r>
              <a:rPr lang="en-GB" sz="2800" dirty="0">
                <a:solidFill>
                  <a:srgbClr val="ED7D31"/>
                </a:solidFill>
                <a:latin typeface="Calibri"/>
                <a:cs typeface="Calibri"/>
              </a:rPr>
              <a:t>Friday 22</a:t>
            </a:r>
            <a:r>
              <a:rPr lang="en-GB" sz="2800" baseline="30000" dirty="0">
                <a:solidFill>
                  <a:srgbClr val="ED7D31"/>
                </a:solidFill>
                <a:latin typeface="Calibri"/>
                <a:cs typeface="Calibri"/>
              </a:rPr>
              <a:t>nd</a:t>
            </a:r>
            <a:r>
              <a:rPr lang="en-GB" sz="2800" dirty="0">
                <a:solidFill>
                  <a:srgbClr val="ED7D31"/>
                </a:solidFill>
                <a:latin typeface="Calibri"/>
                <a:cs typeface="Calibri"/>
              </a:rPr>
              <a:t> November 2024</a:t>
            </a:r>
          </a:p>
          <a:p>
            <a:pPr algn="ctr"/>
            <a:endParaRPr lang="en-US" sz="2400" dirty="0">
              <a:solidFill>
                <a:srgbClr val="ED7D31"/>
              </a:solidFill>
              <a:latin typeface="Calibri"/>
              <a:cs typeface="Calibri"/>
            </a:endParaRPr>
          </a:p>
        </p:txBody>
      </p:sp>
      <p:pic>
        <p:nvPicPr>
          <p:cNvPr id="5" name="Picture 10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2548" y="5948712"/>
            <a:ext cx="1324952" cy="7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D6D4E31-3208-02BF-801C-DC668A324CCE}"/>
              </a:ext>
            </a:extLst>
          </p:cNvPr>
          <p:cNvPicPr>
            <a:picLocks noChangeAspect="1"/>
          </p:cNvPicPr>
          <p:nvPr/>
        </p:nvPicPr>
        <p:blipFill>
          <a:blip r:embed="rId4"/>
          <a:stretch>
            <a:fillRect/>
          </a:stretch>
        </p:blipFill>
        <p:spPr>
          <a:xfrm>
            <a:off x="2108806" y="5838185"/>
            <a:ext cx="1719822" cy="938085"/>
          </a:xfrm>
          <a:prstGeom prst="rect">
            <a:avLst/>
          </a:prstGeom>
        </p:spPr>
      </p:pic>
    </p:spTree>
    <p:extLst>
      <p:ext uri="{BB962C8B-B14F-4D97-AF65-F5344CB8AC3E}">
        <p14:creationId xmlns:p14="http://schemas.microsoft.com/office/powerpoint/2010/main" val="2439054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12413"/>
            <a:ext cx="12370130" cy="6970413"/>
            <a:chOff x="-178130" y="-112413"/>
            <a:chExt cx="12370130" cy="6970413"/>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5"/>
              <a:srcRect l="82268" t="62571" r="10100" b="26349"/>
              <a:stretch/>
            </p:blipFill>
            <p:spPr>
              <a:xfrm>
                <a:off x="8752114" y="5355771"/>
                <a:ext cx="3439886" cy="1502229"/>
              </a:xfrm>
              <a:prstGeom prst="rect">
                <a:avLst/>
              </a:prstGeom>
            </p:spPr>
          </p:pic>
        </p:grpSp>
      </p:grpSp>
      <p:sp>
        <p:nvSpPr>
          <p:cNvPr id="2" name="Title 1"/>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Cardiff CC - Future Pipeline </a:t>
            </a:r>
            <a:br>
              <a:rPr lang="en-GB"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Neil Pugh </a:t>
            </a:r>
          </a:p>
        </p:txBody>
      </p:sp>
      <p:pic>
        <p:nvPicPr>
          <p:cNvPr id="11" name="Content Placeholder 10">
            <a:extLst>
              <a:ext uri="{FF2B5EF4-FFF2-40B4-BE49-F238E27FC236}">
                <a16:creationId xmlns:a16="http://schemas.microsoft.com/office/drawing/2014/main" id="{D45E0424-0E55-0B47-B200-B24B3460DAB1}"/>
              </a:ext>
            </a:extLst>
          </p:cNvPr>
          <p:cNvPicPr>
            <a:picLocks noGrp="1" noChangeAspect="1"/>
          </p:cNvPicPr>
          <p:nvPr>
            <p:ph idx="1"/>
          </p:nvPr>
        </p:nvPicPr>
        <p:blipFill>
          <a:blip r:embed="rId6"/>
          <a:stretch>
            <a:fillRect/>
          </a:stretch>
        </p:blipFill>
        <p:spPr>
          <a:xfrm>
            <a:off x="4989480" y="3397737"/>
            <a:ext cx="2213040" cy="1207113"/>
          </a:xfrm>
          <a:prstGeom prst="rect">
            <a:avLst/>
          </a:prstGeom>
        </p:spPr>
      </p:pic>
      <p:graphicFrame>
        <p:nvGraphicFramePr>
          <p:cNvPr id="6" name="Content Placeholder 13">
            <a:extLst>
              <a:ext uri="{FF2B5EF4-FFF2-40B4-BE49-F238E27FC236}">
                <a16:creationId xmlns:a16="http://schemas.microsoft.com/office/drawing/2014/main" id="{485634AF-7E43-02CD-C344-DF3C0C329902}"/>
              </a:ext>
            </a:extLst>
          </p:cNvPr>
          <p:cNvGraphicFramePr>
            <a:graphicFrameLocks/>
          </p:cNvGraphicFramePr>
          <p:nvPr>
            <p:extLst>
              <p:ext uri="{D42A27DB-BD31-4B8C-83A1-F6EECF244321}">
                <p14:modId xmlns:p14="http://schemas.microsoft.com/office/powerpoint/2010/main" val="942604716"/>
              </p:ext>
            </p:extLst>
          </p:nvPr>
        </p:nvGraphicFramePr>
        <p:xfrm>
          <a:off x="838197" y="1524000"/>
          <a:ext cx="10515599" cy="4088758"/>
        </p:xfrm>
        <a:graphic>
          <a:graphicData uri="http://schemas.openxmlformats.org/drawingml/2006/table">
            <a:tbl>
              <a:tblPr firstRow="1" bandRow="1">
                <a:tableStyleId>{21E4AEA4-8DFA-4A89-87EB-49C32662AFE0}</a:tableStyleId>
              </a:tblPr>
              <a:tblGrid>
                <a:gridCol w="603539">
                  <a:extLst>
                    <a:ext uri="{9D8B030D-6E8A-4147-A177-3AD203B41FA5}">
                      <a16:colId xmlns:a16="http://schemas.microsoft.com/office/drawing/2014/main" val="1087643813"/>
                    </a:ext>
                  </a:extLst>
                </a:gridCol>
                <a:gridCol w="2400920">
                  <a:extLst>
                    <a:ext uri="{9D8B030D-6E8A-4147-A177-3AD203B41FA5}">
                      <a16:colId xmlns:a16="http://schemas.microsoft.com/office/drawing/2014/main" val="3802234633"/>
                    </a:ext>
                  </a:extLst>
                </a:gridCol>
                <a:gridCol w="1502228">
                  <a:extLst>
                    <a:ext uri="{9D8B030D-6E8A-4147-A177-3AD203B41FA5}">
                      <a16:colId xmlns:a16="http://schemas.microsoft.com/office/drawing/2014/main" val="225107834"/>
                    </a:ext>
                  </a:extLst>
                </a:gridCol>
                <a:gridCol w="1502228">
                  <a:extLst>
                    <a:ext uri="{9D8B030D-6E8A-4147-A177-3AD203B41FA5}">
                      <a16:colId xmlns:a16="http://schemas.microsoft.com/office/drawing/2014/main" val="1342237850"/>
                    </a:ext>
                  </a:extLst>
                </a:gridCol>
                <a:gridCol w="1502228">
                  <a:extLst>
                    <a:ext uri="{9D8B030D-6E8A-4147-A177-3AD203B41FA5}">
                      <a16:colId xmlns:a16="http://schemas.microsoft.com/office/drawing/2014/main" val="3544311948"/>
                    </a:ext>
                  </a:extLst>
                </a:gridCol>
                <a:gridCol w="1502228">
                  <a:extLst>
                    <a:ext uri="{9D8B030D-6E8A-4147-A177-3AD203B41FA5}">
                      <a16:colId xmlns:a16="http://schemas.microsoft.com/office/drawing/2014/main" val="4053535526"/>
                    </a:ext>
                  </a:extLst>
                </a:gridCol>
                <a:gridCol w="1502228">
                  <a:extLst>
                    <a:ext uri="{9D8B030D-6E8A-4147-A177-3AD203B41FA5}">
                      <a16:colId xmlns:a16="http://schemas.microsoft.com/office/drawing/2014/main" val="3037895881"/>
                    </a:ext>
                  </a:extLst>
                </a:gridCol>
              </a:tblGrid>
              <a:tr h="1149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Lot </a:t>
                      </a:r>
                    </a:p>
                    <a:p>
                      <a:pPr algn="ctr"/>
                      <a:endParaRPr lang="en-GB" dirty="0"/>
                    </a:p>
                  </a:txBody>
                  <a:tcPr/>
                </a:tc>
                <a:tc>
                  <a:txBody>
                    <a:bodyPr/>
                    <a:lstStyle/>
                    <a:p>
                      <a:pPr algn="ctr"/>
                      <a:r>
                        <a:rPr lang="en-GB"/>
                        <a:t>Description of works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Estimate Mini comp Date </a:t>
                      </a:r>
                    </a:p>
                  </a:txBody>
                  <a:tcPr/>
                </a:tc>
                <a:tc>
                  <a:txBody>
                    <a:bodyPr/>
                    <a:lstStyle/>
                    <a:p>
                      <a:pPr algn="ctr"/>
                      <a:r>
                        <a:rPr lang="en-GB"/>
                        <a:t>Estimate mini comp end date </a:t>
                      </a:r>
                    </a:p>
                  </a:txBody>
                  <a:tcPr/>
                </a:tc>
                <a:tc>
                  <a:txBody>
                    <a:bodyPr/>
                    <a:lstStyle/>
                    <a:p>
                      <a:pPr algn="ctr"/>
                      <a:r>
                        <a:rPr lang="en-GB" dirty="0"/>
                        <a:t>Expected start date</a:t>
                      </a:r>
                    </a:p>
                  </a:txBody>
                  <a:tcPr/>
                </a:tc>
                <a:tc>
                  <a:txBody>
                    <a:bodyPr/>
                    <a:lstStyle/>
                    <a:p>
                      <a:pPr algn="ctr"/>
                      <a:r>
                        <a:rPr lang="en-GB" dirty="0"/>
                        <a:t>Estimated £ of Works</a:t>
                      </a:r>
                    </a:p>
                  </a:txBody>
                  <a:tcPr/>
                </a:tc>
                <a:tc>
                  <a:txBody>
                    <a:bodyPr/>
                    <a:lstStyle/>
                    <a:p>
                      <a:r>
                        <a:rPr lang="en-GB" sz="1800" b="1" kern="1200" dirty="0">
                          <a:solidFill>
                            <a:schemeClr val="lt1"/>
                          </a:solidFill>
                          <a:effectLst/>
                          <a:latin typeface="+mn-lt"/>
                          <a:ea typeface="+mn-ea"/>
                          <a:cs typeface="+mn-cs"/>
                        </a:rPr>
                        <a:t>Likelihood</a:t>
                      </a:r>
                    </a:p>
                    <a:p>
                      <a:r>
                        <a:rPr lang="en-GB" sz="1800" b="1" i="1" kern="1200" dirty="0">
                          <a:solidFill>
                            <a:schemeClr val="lt1"/>
                          </a:solidFill>
                          <a:effectLst/>
                          <a:latin typeface="+mn-lt"/>
                          <a:ea typeface="+mn-ea"/>
                          <a:cs typeface="+mn-cs"/>
                        </a:rPr>
                        <a:t>Red</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Amber</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Green</a:t>
                      </a:r>
                      <a:r>
                        <a:rPr lang="en-GB" sz="1800" b="1" kern="1200" dirty="0">
                          <a:solidFill>
                            <a:schemeClr val="lt1"/>
                          </a:solidFill>
                          <a:effectLst/>
                          <a:latin typeface="+mn-lt"/>
                          <a:ea typeface="+mn-ea"/>
                          <a:cs typeface="+mn-cs"/>
                        </a:rPr>
                        <a:t> </a:t>
                      </a:r>
                      <a:endParaRPr lang="en-GB" dirty="0"/>
                    </a:p>
                  </a:txBody>
                  <a:tcPr/>
                </a:tc>
                <a:extLst>
                  <a:ext uri="{0D108BD9-81ED-4DB2-BD59-A6C34878D82A}">
                    <a16:rowId xmlns:a16="http://schemas.microsoft.com/office/drawing/2014/main" val="2935624019"/>
                  </a:ext>
                </a:extLst>
              </a:tr>
              <a:tr h="336193">
                <a:tc>
                  <a:txBody>
                    <a:bodyPr/>
                    <a:lstStyle/>
                    <a:p>
                      <a:pPr algn="ctr" fontAlgn="ctr"/>
                      <a:r>
                        <a:rPr lang="en-GB" sz="1000" b="0" i="0" u="none" strike="noStrike" dirty="0">
                          <a:solidFill>
                            <a:srgbClr val="000000"/>
                          </a:solidFill>
                          <a:effectLst/>
                          <a:latin typeface="Arial" panose="020B0604020202020204" pitchFamily="34" charset="0"/>
                        </a:rPr>
                        <a:t>8</a:t>
                      </a:r>
                    </a:p>
                  </a:txBody>
                  <a:tcPr marL="0" marR="0" marT="0" marB="0" anchor="ctr"/>
                </a:tc>
                <a:tc>
                  <a:txBody>
                    <a:bodyPr/>
                    <a:lstStyle/>
                    <a:p>
                      <a:pPr algn="l" fontAlgn="ctr"/>
                      <a:r>
                        <a:rPr lang="en-GB" sz="1000" b="0" i="0" u="none" strike="noStrike">
                          <a:solidFill>
                            <a:srgbClr val="000000"/>
                          </a:solidFill>
                          <a:effectLst/>
                          <a:latin typeface="Arial" panose="020B0604020202020204" pitchFamily="34" charset="0"/>
                        </a:rPr>
                        <a:t>Eastern Bus Corridor - Newport Rd (Broadway) (Link B)</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 £        3,450,000.00 </a:t>
                      </a:r>
                    </a:p>
                  </a:txBody>
                  <a:tcPr marL="0" marR="0" marT="0" marB="0" anchor="ctr"/>
                </a:tc>
                <a:tc>
                  <a:txBody>
                    <a:bodyPr/>
                    <a:lstStyle/>
                    <a:p>
                      <a:pPr algn="ctr"/>
                      <a:endParaRPr lang="en-GB" sz="1400" dirty="0">
                        <a:latin typeface="+mn-lt"/>
                      </a:endParaRPr>
                    </a:p>
                  </a:txBody>
                  <a:tcPr/>
                </a:tc>
                <a:extLst>
                  <a:ext uri="{0D108BD9-81ED-4DB2-BD59-A6C34878D82A}">
                    <a16:rowId xmlns:a16="http://schemas.microsoft.com/office/drawing/2014/main" val="2026030423"/>
                  </a:ext>
                </a:extLst>
              </a:tr>
              <a:tr h="336193">
                <a:tc>
                  <a:txBody>
                    <a:bodyPr/>
                    <a:lstStyle/>
                    <a:p>
                      <a:pPr algn="ctr" fontAlgn="ctr"/>
                      <a:r>
                        <a:rPr lang="en-GB" sz="1000" b="0" i="0" u="none" strike="noStrike">
                          <a:solidFill>
                            <a:srgbClr val="000000"/>
                          </a:solidFill>
                          <a:effectLst/>
                          <a:latin typeface="Arial" panose="020B0604020202020204" pitchFamily="34" charset="0"/>
                        </a:rPr>
                        <a:t>8</a:t>
                      </a:r>
                    </a:p>
                  </a:txBody>
                  <a:tcPr marL="0" marR="0" marT="0" marB="0" anchor="ctr"/>
                </a:tc>
                <a:tc>
                  <a:txBody>
                    <a:bodyPr/>
                    <a:lstStyle/>
                    <a:p>
                      <a:pPr algn="l" fontAlgn="ctr"/>
                      <a:r>
                        <a:rPr lang="en-GB" sz="1000" b="0" i="0" u="none" strike="noStrike">
                          <a:solidFill>
                            <a:srgbClr val="000000"/>
                          </a:solidFill>
                          <a:effectLst/>
                          <a:latin typeface="Arial" panose="020B0604020202020204" pitchFamily="34" charset="0"/>
                        </a:rPr>
                        <a:t>Roath Park Cycleway - (Albany/Richmond)</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 £        3,000,000.00 </a:t>
                      </a:r>
                    </a:p>
                  </a:txBody>
                  <a:tcPr marL="0" marR="0" marT="0" marB="0" anchor="ctr"/>
                </a:tc>
                <a:tc>
                  <a:txBody>
                    <a:bodyPr/>
                    <a:lstStyle/>
                    <a:p>
                      <a:pPr algn="ctr"/>
                      <a:endParaRPr lang="en-GB" sz="1400" dirty="0">
                        <a:latin typeface="+mn-lt"/>
                      </a:endParaRPr>
                    </a:p>
                  </a:txBody>
                  <a:tcPr/>
                </a:tc>
                <a:extLst>
                  <a:ext uri="{0D108BD9-81ED-4DB2-BD59-A6C34878D82A}">
                    <a16:rowId xmlns:a16="http://schemas.microsoft.com/office/drawing/2014/main" val="1670100512"/>
                  </a:ext>
                </a:extLst>
              </a:tr>
              <a:tr h="336193">
                <a:tc>
                  <a:txBody>
                    <a:bodyPr/>
                    <a:lstStyle/>
                    <a:p>
                      <a:pPr algn="ctr" fontAlgn="ctr"/>
                      <a:r>
                        <a:rPr lang="en-GB" sz="1000" b="0" i="0" u="none" strike="noStrike">
                          <a:solidFill>
                            <a:srgbClr val="000000"/>
                          </a:solidFill>
                          <a:effectLst/>
                          <a:latin typeface="Arial" panose="020B0604020202020204" pitchFamily="34" charset="0"/>
                        </a:rPr>
                        <a:t>7</a:t>
                      </a:r>
                    </a:p>
                  </a:txBody>
                  <a:tcPr marL="0" marR="0" marT="0" marB="0" anchor="ctr"/>
                </a:tc>
                <a:tc>
                  <a:txBody>
                    <a:bodyPr/>
                    <a:lstStyle/>
                    <a:p>
                      <a:pPr algn="l" fontAlgn="ctr"/>
                      <a:r>
                        <a:rPr lang="en-GB" sz="1000" b="0" i="0" u="none" strike="noStrike">
                          <a:solidFill>
                            <a:srgbClr val="000000"/>
                          </a:solidFill>
                          <a:effectLst/>
                          <a:latin typeface="Arial" panose="020B0604020202020204" pitchFamily="34" charset="0"/>
                        </a:rPr>
                        <a:t>Hailey Park </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 £           632,000.00 </a:t>
                      </a:r>
                    </a:p>
                  </a:txBody>
                  <a:tcPr marL="0" marR="0" marT="0" marB="0" anchor="ctr"/>
                </a:tc>
                <a:tc>
                  <a:txBody>
                    <a:bodyPr/>
                    <a:lstStyle/>
                    <a:p>
                      <a:pPr algn="ctr"/>
                      <a:endParaRPr lang="en-GB" sz="1400" dirty="0">
                        <a:latin typeface="+mn-lt"/>
                      </a:endParaRPr>
                    </a:p>
                  </a:txBody>
                  <a:tcPr/>
                </a:tc>
                <a:extLst>
                  <a:ext uri="{0D108BD9-81ED-4DB2-BD59-A6C34878D82A}">
                    <a16:rowId xmlns:a16="http://schemas.microsoft.com/office/drawing/2014/main" val="4008072236"/>
                  </a:ext>
                </a:extLst>
              </a:tr>
              <a:tr h="294832">
                <a:tc>
                  <a:txBody>
                    <a:bodyPr/>
                    <a:lstStyle/>
                    <a:p>
                      <a:pPr algn="ctr" fontAlgn="ctr"/>
                      <a:r>
                        <a:rPr lang="en-GB" sz="1000" b="0" i="0" u="none" strike="noStrike">
                          <a:solidFill>
                            <a:srgbClr val="000000"/>
                          </a:solidFill>
                          <a:effectLst/>
                          <a:latin typeface="Arial" panose="020B0604020202020204" pitchFamily="34" charset="0"/>
                        </a:rPr>
                        <a:t>3</a:t>
                      </a:r>
                    </a:p>
                  </a:txBody>
                  <a:tcPr marL="0" marR="0" marT="0" marB="0" anchor="ctr"/>
                </a:tc>
                <a:tc>
                  <a:txBody>
                    <a:bodyPr/>
                    <a:lstStyle/>
                    <a:p>
                      <a:pPr algn="l" fontAlgn="ctr"/>
                      <a:r>
                        <a:rPr lang="en-GB" sz="1000" b="0" i="0" u="none" strike="noStrike" dirty="0" err="1">
                          <a:solidFill>
                            <a:srgbClr val="000000"/>
                          </a:solidFill>
                          <a:effectLst/>
                          <a:latin typeface="Arial" panose="020B0604020202020204" pitchFamily="34" charset="0"/>
                        </a:rPr>
                        <a:t>Pentyrch</a:t>
                      </a:r>
                      <a:r>
                        <a:rPr lang="en-GB" sz="1000" b="0" i="0" u="none" strike="noStrike" dirty="0">
                          <a:solidFill>
                            <a:srgbClr val="000000"/>
                          </a:solidFill>
                          <a:effectLst/>
                          <a:latin typeface="Arial" panose="020B0604020202020204" pitchFamily="34" charset="0"/>
                        </a:rPr>
                        <a:t> Primary School</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 £           150,000.00 </a:t>
                      </a:r>
                    </a:p>
                  </a:txBody>
                  <a:tcPr marL="0" marR="0" marT="0" marB="0" anchor="ctr"/>
                </a:tc>
                <a:tc>
                  <a:txBody>
                    <a:bodyPr/>
                    <a:lstStyle/>
                    <a:p>
                      <a:pPr algn="ctr"/>
                      <a:endParaRPr lang="en-GB" sz="1400" dirty="0">
                        <a:latin typeface="+mn-lt"/>
                      </a:endParaRPr>
                    </a:p>
                  </a:txBody>
                  <a:tcPr/>
                </a:tc>
                <a:extLst>
                  <a:ext uri="{0D108BD9-81ED-4DB2-BD59-A6C34878D82A}">
                    <a16:rowId xmlns:a16="http://schemas.microsoft.com/office/drawing/2014/main" val="3216989020"/>
                  </a:ext>
                </a:extLst>
              </a:tr>
              <a:tr h="318112">
                <a:tc>
                  <a:txBody>
                    <a:bodyPr/>
                    <a:lstStyle/>
                    <a:p>
                      <a:pPr algn="ctr" fontAlgn="ctr"/>
                      <a:r>
                        <a:rPr lang="en-GB" sz="1000" b="0" i="0" u="none" strike="noStrike">
                          <a:solidFill>
                            <a:srgbClr val="000000"/>
                          </a:solidFill>
                          <a:effectLst/>
                          <a:latin typeface="Arial" panose="020B0604020202020204" pitchFamily="34" charset="0"/>
                        </a:rPr>
                        <a:t>6</a:t>
                      </a:r>
                    </a:p>
                  </a:txBody>
                  <a:tcPr marL="0" marR="0" marT="0" marB="0" anchor="ctr"/>
                </a:tc>
                <a:tc>
                  <a:txBody>
                    <a:bodyPr/>
                    <a:lstStyle/>
                    <a:p>
                      <a:pPr algn="l" fontAlgn="ctr"/>
                      <a:r>
                        <a:rPr lang="en-GB" sz="1000" b="0" i="0" u="none" strike="noStrike">
                          <a:solidFill>
                            <a:srgbClr val="000000"/>
                          </a:solidFill>
                          <a:effectLst/>
                          <a:latin typeface="Arial" panose="020B0604020202020204" pitchFamily="34" charset="0"/>
                        </a:rPr>
                        <a:t>James St/Adelaide Street </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 £           162,000.00 </a:t>
                      </a:r>
                    </a:p>
                  </a:txBody>
                  <a:tcPr marL="0" marR="0" marT="0" marB="0" anchor="ctr"/>
                </a:tc>
                <a:tc>
                  <a:txBody>
                    <a:bodyPr/>
                    <a:lstStyle/>
                    <a:p>
                      <a:pPr algn="ctr"/>
                      <a:endParaRPr lang="en-GB" sz="1400" dirty="0">
                        <a:latin typeface="+mn-lt"/>
                      </a:endParaRPr>
                    </a:p>
                  </a:txBody>
                  <a:tcPr/>
                </a:tc>
                <a:extLst>
                  <a:ext uri="{0D108BD9-81ED-4DB2-BD59-A6C34878D82A}">
                    <a16:rowId xmlns:a16="http://schemas.microsoft.com/office/drawing/2014/main" val="3245252706"/>
                  </a:ext>
                </a:extLst>
              </a:tr>
              <a:tr h="294832">
                <a:tc>
                  <a:txBody>
                    <a:bodyPr/>
                    <a:lstStyle/>
                    <a:p>
                      <a:pPr algn="ctr" fontAlgn="ctr"/>
                      <a:r>
                        <a:rPr lang="en-GB" sz="1000" b="0" i="0" u="none" strike="noStrike">
                          <a:solidFill>
                            <a:srgbClr val="000000"/>
                          </a:solidFill>
                          <a:effectLst/>
                          <a:latin typeface="Arial" panose="020B0604020202020204" pitchFamily="34" charset="0"/>
                        </a:rPr>
                        <a:t> </a:t>
                      </a:r>
                    </a:p>
                  </a:txBody>
                  <a:tcPr marL="0" marR="0" marT="0" marB="0" anchor="ctr"/>
                </a:tc>
                <a:tc>
                  <a:txBody>
                    <a:bodyPr/>
                    <a:lstStyle/>
                    <a:p>
                      <a:pPr algn="l" fontAlgn="ctr"/>
                      <a:r>
                        <a:rPr lang="en-GB" sz="1000" b="0" i="0" u="none" strike="noStrike" dirty="0">
                          <a:solidFill>
                            <a:srgbClr val="000000"/>
                          </a:solidFill>
                          <a:effectLst/>
                          <a:latin typeface="Arial" panose="020B0604020202020204" pitchFamily="34" charset="0"/>
                        </a:rPr>
                        <a:t>Castle Street</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 TBC </a:t>
                      </a:r>
                    </a:p>
                  </a:txBody>
                  <a:tcPr marL="0" marR="0" marT="0" marB="0" anchor="ctr"/>
                </a:tc>
                <a:tc>
                  <a:txBody>
                    <a:bodyPr/>
                    <a:lstStyle/>
                    <a:p>
                      <a:pPr algn="ctr"/>
                      <a:endParaRPr lang="en-GB" sz="1400" dirty="0">
                        <a:latin typeface="+mn-lt"/>
                      </a:endParaRPr>
                    </a:p>
                  </a:txBody>
                  <a:tcPr/>
                </a:tc>
                <a:extLst>
                  <a:ext uri="{0D108BD9-81ED-4DB2-BD59-A6C34878D82A}">
                    <a16:rowId xmlns:a16="http://schemas.microsoft.com/office/drawing/2014/main" val="1809197151"/>
                  </a:ext>
                </a:extLst>
              </a:tr>
              <a:tr h="294832">
                <a:tc>
                  <a:txBody>
                    <a:bodyPr/>
                    <a:lstStyle/>
                    <a:p>
                      <a:pPr algn="ctr" fontAlgn="ctr"/>
                      <a:r>
                        <a:rPr lang="en-GB" sz="1000" b="0" i="0" u="none" strike="noStrike">
                          <a:solidFill>
                            <a:srgbClr val="000000"/>
                          </a:solidFill>
                          <a:effectLst/>
                          <a:latin typeface="Arial" panose="020B0604020202020204" pitchFamily="34" charset="0"/>
                        </a:rPr>
                        <a:t> </a:t>
                      </a:r>
                    </a:p>
                  </a:txBody>
                  <a:tcPr marL="0" marR="0" marT="0" marB="0" anchor="ctr"/>
                </a:tc>
                <a:tc>
                  <a:txBody>
                    <a:bodyPr/>
                    <a:lstStyle/>
                    <a:p>
                      <a:pPr algn="l" fontAlgn="ctr"/>
                      <a:r>
                        <a:rPr lang="en-GB" sz="1000" b="0" i="0" u="none" strike="noStrike">
                          <a:solidFill>
                            <a:srgbClr val="000000"/>
                          </a:solidFill>
                          <a:effectLst/>
                          <a:latin typeface="Arial" panose="020B0604020202020204" pitchFamily="34" charset="0"/>
                        </a:rPr>
                        <a:t>CW4.2 - Llandaff</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 TBC </a:t>
                      </a:r>
                    </a:p>
                  </a:txBody>
                  <a:tcPr marL="0" marR="0" marT="0" marB="0" anchor="ctr"/>
                </a:tc>
                <a:tc>
                  <a:txBody>
                    <a:bodyPr/>
                    <a:lstStyle/>
                    <a:p>
                      <a:pPr algn="ctr"/>
                      <a:endParaRPr lang="en-GB" sz="1400" dirty="0">
                        <a:latin typeface="+mn-lt"/>
                      </a:endParaRPr>
                    </a:p>
                  </a:txBody>
                  <a:tcPr/>
                </a:tc>
                <a:extLst>
                  <a:ext uri="{0D108BD9-81ED-4DB2-BD59-A6C34878D82A}">
                    <a16:rowId xmlns:a16="http://schemas.microsoft.com/office/drawing/2014/main" val="1869329620"/>
                  </a:ext>
                </a:extLst>
              </a:tr>
              <a:tr h="340835">
                <a:tc>
                  <a:txBody>
                    <a:bodyPr/>
                    <a:lstStyle/>
                    <a:p>
                      <a:pPr algn="ctr" fontAlgn="ctr"/>
                      <a:r>
                        <a:rPr lang="en-GB" sz="1000" b="0" i="0" u="none" strike="noStrike">
                          <a:solidFill>
                            <a:srgbClr val="000000"/>
                          </a:solidFill>
                          <a:effectLst/>
                          <a:latin typeface="Arial" panose="020B0604020202020204" pitchFamily="34" charset="0"/>
                        </a:rPr>
                        <a:t> </a:t>
                      </a:r>
                    </a:p>
                  </a:txBody>
                  <a:tcPr marL="0" marR="0" marT="0" marB="0" anchor="ctr"/>
                </a:tc>
                <a:tc>
                  <a:txBody>
                    <a:bodyPr/>
                    <a:lstStyle/>
                    <a:p>
                      <a:pPr algn="l" fontAlgn="ctr"/>
                      <a:r>
                        <a:rPr lang="en-GB" sz="1000" b="0" i="0" u="none" strike="noStrike">
                          <a:solidFill>
                            <a:srgbClr val="000000"/>
                          </a:solidFill>
                          <a:effectLst/>
                          <a:latin typeface="Arial" panose="020B0604020202020204" pitchFamily="34" charset="0"/>
                        </a:rPr>
                        <a:t>Llanrumney Avenne</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TBC</a:t>
                      </a:r>
                    </a:p>
                  </a:txBody>
                  <a:tcPr marL="0" marR="0" marT="0" marB="0" anchor="ctr"/>
                </a:tc>
                <a:tc>
                  <a:txBody>
                    <a:bodyPr/>
                    <a:lstStyle/>
                    <a:p>
                      <a:pPr algn="ctr"/>
                      <a:endParaRPr lang="en-GB" sz="1400" dirty="0">
                        <a:latin typeface="+mn-lt"/>
                      </a:endParaRPr>
                    </a:p>
                  </a:txBody>
                  <a:tcPr/>
                </a:tc>
                <a:extLst>
                  <a:ext uri="{0D108BD9-81ED-4DB2-BD59-A6C34878D82A}">
                    <a16:rowId xmlns:a16="http://schemas.microsoft.com/office/drawing/2014/main" val="780612888"/>
                  </a:ext>
                </a:extLst>
              </a:tr>
              <a:tr h="318112">
                <a:tc>
                  <a:txBody>
                    <a:bodyPr/>
                    <a:lstStyle/>
                    <a:p>
                      <a:pPr algn="ctr" fontAlgn="ctr"/>
                      <a:r>
                        <a:rPr lang="en-GB" sz="1000" b="0" i="0" u="none" strike="noStrike" dirty="0">
                          <a:solidFill>
                            <a:srgbClr val="000000"/>
                          </a:solidFill>
                          <a:effectLst/>
                          <a:latin typeface="Arial" panose="020B0604020202020204" pitchFamily="34" charset="0"/>
                        </a:rPr>
                        <a:t> </a:t>
                      </a:r>
                    </a:p>
                  </a:txBody>
                  <a:tcPr marL="0" marR="0" marT="0" marB="0" anchor="ctr"/>
                </a:tc>
                <a:tc>
                  <a:txBody>
                    <a:bodyPr/>
                    <a:lstStyle/>
                    <a:p>
                      <a:pPr algn="l" fontAlgn="ctr"/>
                      <a:r>
                        <a:rPr lang="en-GB" sz="1000" b="0" i="0" u="none" strike="noStrike" dirty="0">
                          <a:solidFill>
                            <a:srgbClr val="000000"/>
                          </a:solidFill>
                          <a:effectLst/>
                          <a:latin typeface="Arial" panose="020B0604020202020204" pitchFamily="34" charset="0"/>
                        </a:rPr>
                        <a:t>Ely Road Ends Phase 4 </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TBC</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TBC</a:t>
                      </a:r>
                    </a:p>
                  </a:txBody>
                  <a:tcPr marL="0" marR="0" marT="0" marB="0" anchor="ctr"/>
                </a:tc>
                <a:tc>
                  <a:txBody>
                    <a:bodyPr/>
                    <a:lstStyle/>
                    <a:p>
                      <a:pPr algn="ctr"/>
                      <a:endParaRPr lang="en-GB" sz="1400" dirty="0">
                        <a:latin typeface="+mn-lt"/>
                      </a:endParaRPr>
                    </a:p>
                  </a:txBody>
                  <a:tcPr/>
                </a:tc>
                <a:extLst>
                  <a:ext uri="{0D108BD9-81ED-4DB2-BD59-A6C34878D82A}">
                    <a16:rowId xmlns:a16="http://schemas.microsoft.com/office/drawing/2014/main" val="1730813204"/>
                  </a:ext>
                </a:extLst>
              </a:tr>
            </a:tbl>
          </a:graphicData>
        </a:graphic>
      </p:graphicFrame>
      <p:pic>
        <p:nvPicPr>
          <p:cNvPr id="14" name="Picture 13">
            <a:extLst>
              <a:ext uri="{FF2B5EF4-FFF2-40B4-BE49-F238E27FC236}">
                <a16:creationId xmlns:a16="http://schemas.microsoft.com/office/drawing/2014/main" id="{0AE965E1-18CB-392F-AA88-3FB13627F1CE}"/>
              </a:ext>
            </a:extLst>
          </p:cNvPr>
          <p:cNvPicPr>
            <a:picLocks noGrp="1" noRot="1" noChangeAspect="1" noMove="1" noResize="1" noEditPoints="1" noAdjustHandles="1" noChangeArrowheads="1" noChangeShapeType="1" noCrop="1"/>
          </p:cNvPicPr>
          <p:nvPr/>
        </p:nvPicPr>
        <p:blipFill>
          <a:blip r:embed="rId6"/>
          <a:stretch>
            <a:fillRect/>
          </a:stretch>
        </p:blipFill>
        <p:spPr>
          <a:xfrm>
            <a:off x="4297908" y="5641223"/>
            <a:ext cx="2213040" cy="1207113"/>
          </a:xfrm>
          <a:prstGeom prst="rect">
            <a:avLst/>
          </a:prstGeom>
        </p:spPr>
      </p:pic>
    </p:spTree>
    <p:extLst>
      <p:ext uri="{BB962C8B-B14F-4D97-AF65-F5344CB8AC3E}">
        <p14:creationId xmlns:p14="http://schemas.microsoft.com/office/powerpoint/2010/main" val="137838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12413"/>
            <a:ext cx="12370130" cy="6970413"/>
            <a:chOff x="-178130" y="-112413"/>
            <a:chExt cx="12370130" cy="6970413"/>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5"/>
              <a:srcRect l="82268" t="62571" r="10100" b="26349"/>
              <a:stretch/>
            </p:blipFill>
            <p:spPr>
              <a:xfrm>
                <a:off x="8752114" y="5355771"/>
                <a:ext cx="3439886" cy="1502229"/>
              </a:xfrm>
              <a:prstGeom prst="rect">
                <a:avLst/>
              </a:prstGeom>
            </p:spPr>
          </p:pic>
        </p:grpSp>
      </p:grpSp>
      <p:sp>
        <p:nvSpPr>
          <p:cNvPr id="2" name="Title 1"/>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Cardiff CC - Future Pipeline </a:t>
            </a:r>
            <a:br>
              <a:rPr lang="en-GB"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Andrew Greener, Gareth Jones, Andrew Powell</a:t>
            </a:r>
            <a:endParaRPr lang="en-GB" sz="2800" dirty="0">
              <a:latin typeface="Arial" panose="020B0604020202020204" pitchFamily="34" charset="0"/>
              <a:cs typeface="Arial" panose="020B0604020202020204" pitchFamily="34" charset="0"/>
            </a:endParaRPr>
          </a:p>
        </p:txBody>
      </p:sp>
      <p:pic>
        <p:nvPicPr>
          <p:cNvPr id="11" name="Content Placeholder 10">
            <a:extLst>
              <a:ext uri="{FF2B5EF4-FFF2-40B4-BE49-F238E27FC236}">
                <a16:creationId xmlns:a16="http://schemas.microsoft.com/office/drawing/2014/main" id="{D45E0424-0E55-0B47-B200-B24B3460DAB1}"/>
              </a:ext>
            </a:extLst>
          </p:cNvPr>
          <p:cNvPicPr>
            <a:picLocks noGrp="1" noChangeAspect="1"/>
          </p:cNvPicPr>
          <p:nvPr>
            <p:ph idx="1"/>
          </p:nvPr>
        </p:nvPicPr>
        <p:blipFill>
          <a:blip r:embed="rId6"/>
          <a:stretch>
            <a:fillRect/>
          </a:stretch>
        </p:blipFill>
        <p:spPr>
          <a:xfrm>
            <a:off x="4989480" y="3397737"/>
            <a:ext cx="2213040" cy="1207113"/>
          </a:xfrm>
          <a:prstGeom prst="rect">
            <a:avLst/>
          </a:prstGeom>
        </p:spPr>
      </p:pic>
      <p:graphicFrame>
        <p:nvGraphicFramePr>
          <p:cNvPr id="6" name="Content Placeholder 13">
            <a:extLst>
              <a:ext uri="{FF2B5EF4-FFF2-40B4-BE49-F238E27FC236}">
                <a16:creationId xmlns:a16="http://schemas.microsoft.com/office/drawing/2014/main" id="{485634AF-7E43-02CD-C344-DF3C0C329902}"/>
              </a:ext>
            </a:extLst>
          </p:cNvPr>
          <p:cNvGraphicFramePr>
            <a:graphicFrameLocks/>
          </p:cNvGraphicFramePr>
          <p:nvPr>
            <p:extLst>
              <p:ext uri="{D42A27DB-BD31-4B8C-83A1-F6EECF244321}">
                <p14:modId xmlns:p14="http://schemas.microsoft.com/office/powerpoint/2010/main" val="1268366288"/>
              </p:ext>
            </p:extLst>
          </p:nvPr>
        </p:nvGraphicFramePr>
        <p:xfrm>
          <a:off x="542927" y="1690688"/>
          <a:ext cx="10810872" cy="3682086"/>
        </p:xfrm>
        <a:graphic>
          <a:graphicData uri="http://schemas.openxmlformats.org/drawingml/2006/table">
            <a:tbl>
              <a:tblPr firstRow="1" bandRow="1">
                <a:tableStyleId>{21E4AEA4-8DFA-4A89-87EB-49C32662AFE0}</a:tableStyleId>
              </a:tblPr>
              <a:tblGrid>
                <a:gridCol w="620486">
                  <a:extLst>
                    <a:ext uri="{9D8B030D-6E8A-4147-A177-3AD203B41FA5}">
                      <a16:colId xmlns:a16="http://schemas.microsoft.com/office/drawing/2014/main" val="1087643813"/>
                    </a:ext>
                  </a:extLst>
                </a:gridCol>
                <a:gridCol w="2468336">
                  <a:extLst>
                    <a:ext uri="{9D8B030D-6E8A-4147-A177-3AD203B41FA5}">
                      <a16:colId xmlns:a16="http://schemas.microsoft.com/office/drawing/2014/main" val="3802234633"/>
                    </a:ext>
                  </a:extLst>
                </a:gridCol>
                <a:gridCol w="1544410">
                  <a:extLst>
                    <a:ext uri="{9D8B030D-6E8A-4147-A177-3AD203B41FA5}">
                      <a16:colId xmlns:a16="http://schemas.microsoft.com/office/drawing/2014/main" val="225107834"/>
                    </a:ext>
                  </a:extLst>
                </a:gridCol>
                <a:gridCol w="1544410">
                  <a:extLst>
                    <a:ext uri="{9D8B030D-6E8A-4147-A177-3AD203B41FA5}">
                      <a16:colId xmlns:a16="http://schemas.microsoft.com/office/drawing/2014/main" val="1342237850"/>
                    </a:ext>
                  </a:extLst>
                </a:gridCol>
                <a:gridCol w="1544410">
                  <a:extLst>
                    <a:ext uri="{9D8B030D-6E8A-4147-A177-3AD203B41FA5}">
                      <a16:colId xmlns:a16="http://schemas.microsoft.com/office/drawing/2014/main" val="3544311948"/>
                    </a:ext>
                  </a:extLst>
                </a:gridCol>
                <a:gridCol w="1544410">
                  <a:extLst>
                    <a:ext uri="{9D8B030D-6E8A-4147-A177-3AD203B41FA5}">
                      <a16:colId xmlns:a16="http://schemas.microsoft.com/office/drawing/2014/main" val="4053535526"/>
                    </a:ext>
                  </a:extLst>
                </a:gridCol>
                <a:gridCol w="1544410">
                  <a:extLst>
                    <a:ext uri="{9D8B030D-6E8A-4147-A177-3AD203B41FA5}">
                      <a16:colId xmlns:a16="http://schemas.microsoft.com/office/drawing/2014/main" val="1860646936"/>
                    </a:ext>
                  </a:extLst>
                </a:gridCol>
              </a:tblGrid>
              <a:tr h="1111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Lot </a:t>
                      </a:r>
                    </a:p>
                    <a:p>
                      <a:pPr algn="ctr"/>
                      <a:endParaRPr lang="en-GB"/>
                    </a:p>
                  </a:txBody>
                  <a:tcPr/>
                </a:tc>
                <a:tc>
                  <a:txBody>
                    <a:bodyPr/>
                    <a:lstStyle/>
                    <a:p>
                      <a:pPr algn="ctr"/>
                      <a:r>
                        <a:rPr lang="en-GB"/>
                        <a:t>Description of works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Estimate Mini comp Date </a:t>
                      </a:r>
                    </a:p>
                  </a:txBody>
                  <a:tcPr/>
                </a:tc>
                <a:tc>
                  <a:txBody>
                    <a:bodyPr/>
                    <a:lstStyle/>
                    <a:p>
                      <a:pPr algn="ctr"/>
                      <a:r>
                        <a:rPr lang="en-GB"/>
                        <a:t>Estimate mini comp end date </a:t>
                      </a:r>
                    </a:p>
                  </a:txBody>
                  <a:tcPr/>
                </a:tc>
                <a:tc>
                  <a:txBody>
                    <a:bodyPr/>
                    <a:lstStyle/>
                    <a:p>
                      <a:pPr algn="ctr"/>
                      <a:r>
                        <a:rPr lang="en-GB"/>
                        <a:t>Expected start date</a:t>
                      </a:r>
                    </a:p>
                  </a:txBody>
                  <a:tcPr/>
                </a:tc>
                <a:tc>
                  <a:txBody>
                    <a:bodyPr/>
                    <a:lstStyle/>
                    <a:p>
                      <a:pPr algn="ctr"/>
                      <a:r>
                        <a:rPr lang="en-GB" dirty="0"/>
                        <a:t>Estimated £ of Works</a:t>
                      </a:r>
                    </a:p>
                  </a:txBody>
                  <a:tcPr/>
                </a:tc>
                <a:tc>
                  <a:txBody>
                    <a:bodyPr/>
                    <a:lstStyle/>
                    <a:p>
                      <a:r>
                        <a:rPr lang="en-GB" sz="1800" b="1" kern="1200" dirty="0">
                          <a:solidFill>
                            <a:schemeClr val="lt1"/>
                          </a:solidFill>
                          <a:effectLst/>
                          <a:latin typeface="+mn-lt"/>
                          <a:ea typeface="+mn-ea"/>
                          <a:cs typeface="+mn-cs"/>
                        </a:rPr>
                        <a:t>Likelihood</a:t>
                      </a:r>
                    </a:p>
                    <a:p>
                      <a:r>
                        <a:rPr lang="en-GB" sz="1800" b="1" i="1" kern="1200" dirty="0">
                          <a:solidFill>
                            <a:schemeClr val="lt1"/>
                          </a:solidFill>
                          <a:effectLst/>
                          <a:latin typeface="+mn-lt"/>
                          <a:ea typeface="+mn-ea"/>
                          <a:cs typeface="+mn-cs"/>
                        </a:rPr>
                        <a:t>Red</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Amber</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Green</a:t>
                      </a:r>
                      <a:r>
                        <a:rPr lang="en-GB" sz="1800" b="1" kern="1200" dirty="0">
                          <a:solidFill>
                            <a:schemeClr val="lt1"/>
                          </a:solidFill>
                          <a:effectLst/>
                          <a:latin typeface="+mn-lt"/>
                          <a:ea typeface="+mn-ea"/>
                          <a:cs typeface="+mn-cs"/>
                        </a:rPr>
                        <a:t> </a:t>
                      </a:r>
                      <a:endParaRPr lang="en-GB" dirty="0"/>
                    </a:p>
                  </a:txBody>
                  <a:tcPr/>
                </a:tc>
                <a:extLst>
                  <a:ext uri="{0D108BD9-81ED-4DB2-BD59-A6C34878D82A}">
                    <a16:rowId xmlns:a16="http://schemas.microsoft.com/office/drawing/2014/main" val="2935624019"/>
                  </a:ext>
                </a:extLst>
              </a:tr>
              <a:tr h="321642">
                <a:tc>
                  <a:txBody>
                    <a:bodyPr/>
                    <a:lstStyle/>
                    <a:p>
                      <a:pPr algn="ctr"/>
                      <a:r>
                        <a:rPr lang="en-GB" sz="1400" dirty="0">
                          <a:latin typeface="+mn-lt"/>
                        </a:rPr>
                        <a:t>10</a:t>
                      </a:r>
                    </a:p>
                  </a:txBody>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Carriageway Resurfacing</a:t>
                      </a:r>
                    </a:p>
                  </a:txBody>
                  <a:tcPr marL="68580" marR="68580" marT="0" marB="0"/>
                </a:tc>
                <a:tc>
                  <a:txBody>
                    <a:bodyPr/>
                    <a:lstStyle/>
                    <a:p>
                      <a:pPr algn="ctr"/>
                      <a:endParaRPr lang="en-GB" sz="1400" dirty="0">
                        <a:latin typeface="+mn-lt"/>
                      </a:endParaRPr>
                    </a:p>
                  </a:txBody>
                  <a:tcPr/>
                </a:tc>
                <a:tc>
                  <a:txBody>
                    <a:bodyPr/>
                    <a:lstStyle/>
                    <a:p>
                      <a:pPr algn="ctr"/>
                      <a:endParaRPr lang="en-GB" sz="1400">
                        <a:latin typeface="+mn-lt"/>
                      </a:endParaRPr>
                    </a:p>
                  </a:txBody>
                  <a:tcPr/>
                </a:tc>
                <a:tc>
                  <a:txBody>
                    <a:bodyPr/>
                    <a:lstStyle/>
                    <a:p>
                      <a:pPr algn="ctr"/>
                      <a:endParaRPr lang="en-GB" sz="1400">
                        <a:latin typeface="+mn-lt"/>
                      </a:endParaRPr>
                    </a:p>
                  </a:txBody>
                  <a:tcPr/>
                </a:tc>
                <a:tc>
                  <a:txBody>
                    <a:bodyPr/>
                    <a:lstStyle/>
                    <a:p>
                      <a:pPr algn="ctr"/>
                      <a:r>
                        <a:rPr lang="en-GB" sz="1400" dirty="0">
                          <a:latin typeface="+mn-lt"/>
                        </a:rPr>
                        <a:t>£250000.00</a:t>
                      </a:r>
                    </a:p>
                  </a:txBody>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Amber</a:t>
                      </a:r>
                    </a:p>
                  </a:txBody>
                  <a:tcPr marL="68580" marR="68580" marT="0" marB="0"/>
                </a:tc>
                <a:extLst>
                  <a:ext uri="{0D108BD9-81ED-4DB2-BD59-A6C34878D82A}">
                    <a16:rowId xmlns:a16="http://schemas.microsoft.com/office/drawing/2014/main" val="2026030423"/>
                  </a:ext>
                </a:extLst>
              </a:tr>
              <a:tr h="321642">
                <a:tc>
                  <a:txBody>
                    <a:bodyPr/>
                    <a:lstStyle/>
                    <a:p>
                      <a:pPr algn="ctr"/>
                      <a:r>
                        <a:rPr lang="en-GB" sz="1400" dirty="0">
                          <a:latin typeface="+mn-lt"/>
                        </a:rPr>
                        <a:t>3</a:t>
                      </a:r>
                    </a:p>
                  </a:txBody>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Footway Resurfacing</a:t>
                      </a:r>
                    </a:p>
                  </a:txBody>
                  <a:tcPr marL="68580" marR="68580" marT="0" marB="0"/>
                </a:tc>
                <a:tc>
                  <a:txBody>
                    <a:bodyPr/>
                    <a:lstStyle/>
                    <a:p>
                      <a:pPr algn="ctr"/>
                      <a:endParaRPr lang="en-GB" sz="1400" dirty="0">
                        <a:latin typeface="+mn-lt"/>
                      </a:endParaRPr>
                    </a:p>
                  </a:txBody>
                  <a:tcPr/>
                </a:tc>
                <a:tc>
                  <a:txBody>
                    <a:bodyPr/>
                    <a:lstStyle/>
                    <a:p>
                      <a:pPr algn="ctr"/>
                      <a:endParaRPr lang="en-GB" sz="1400" dirty="0">
                        <a:latin typeface="+mn-lt"/>
                      </a:endParaRPr>
                    </a:p>
                  </a:txBody>
                  <a:tcPr/>
                </a:tc>
                <a:tc>
                  <a:txBody>
                    <a:bodyPr/>
                    <a:lstStyle/>
                    <a:p>
                      <a:pPr algn="ctr"/>
                      <a:endParaRPr lang="en-GB" sz="1400" dirty="0">
                        <a:latin typeface="+mn-lt"/>
                      </a:endParaRPr>
                    </a:p>
                  </a:txBody>
                  <a:tcPr/>
                </a:tc>
                <a:tc>
                  <a:txBody>
                    <a:bodyPr/>
                    <a:lstStyle/>
                    <a:p>
                      <a:pPr algn="ctr"/>
                      <a:r>
                        <a:rPr lang="en-GB" sz="1400" dirty="0">
                          <a:latin typeface="+mn-lt"/>
                        </a:rPr>
                        <a:t>£150000.00</a:t>
                      </a:r>
                    </a:p>
                  </a:txBody>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Amber</a:t>
                      </a:r>
                    </a:p>
                  </a:txBody>
                  <a:tcPr marL="68580" marR="68580" marT="0" marB="0"/>
                </a:tc>
                <a:extLst>
                  <a:ext uri="{0D108BD9-81ED-4DB2-BD59-A6C34878D82A}">
                    <a16:rowId xmlns:a16="http://schemas.microsoft.com/office/drawing/2014/main" val="4008072236"/>
                  </a:ext>
                </a:extLst>
              </a:tr>
              <a:tr h="285114">
                <a:tc>
                  <a:txBody>
                    <a:bodyPr/>
                    <a:lstStyle/>
                    <a:p>
                      <a:pPr algn="ctr"/>
                      <a:endParaRPr lang="en-GB" sz="1400">
                        <a:latin typeface="+mn-lt"/>
                      </a:endParaRPr>
                    </a:p>
                  </a:txBody>
                  <a:tcPr/>
                </a:tc>
                <a:tc>
                  <a:txBody>
                    <a:bodyPr/>
                    <a:lstStyle/>
                    <a:p>
                      <a:pPr algn="ctr" fontAlgn="b"/>
                      <a:endParaRPr lang="en-GB" sz="1400" b="0" i="0" u="none" strike="noStrike">
                        <a:effectLst/>
                        <a:latin typeface="+mn-lt"/>
                      </a:endParaRPr>
                    </a:p>
                  </a:txBody>
                  <a:tcPr marL="0" marR="0" marT="0" marB="0" anchor="b"/>
                </a:tc>
                <a:tc>
                  <a:txBody>
                    <a:bodyPr/>
                    <a:lstStyle/>
                    <a:p>
                      <a:pPr algn="ctr"/>
                      <a:endParaRPr lang="en-GB" sz="1400">
                        <a:latin typeface="+mn-lt"/>
                      </a:endParaRPr>
                    </a:p>
                  </a:txBody>
                  <a:tcPr/>
                </a:tc>
                <a:tc>
                  <a:txBody>
                    <a:bodyPr/>
                    <a:lstStyle/>
                    <a:p>
                      <a:pPr algn="ctr"/>
                      <a:endParaRPr lang="en-GB" sz="1400" dirty="0">
                        <a:latin typeface="+mn-lt"/>
                      </a:endParaRPr>
                    </a:p>
                  </a:txBody>
                  <a:tcPr/>
                </a:tc>
                <a:tc>
                  <a:txBody>
                    <a:bodyPr/>
                    <a:lstStyle/>
                    <a:p>
                      <a:pPr algn="ctr"/>
                      <a:endParaRPr lang="en-GB" sz="1400">
                        <a:latin typeface="+mn-lt"/>
                      </a:endParaRPr>
                    </a:p>
                  </a:txBody>
                  <a:tcPr/>
                </a:tc>
                <a:tc>
                  <a:txBody>
                    <a:bodyPr/>
                    <a:lstStyle/>
                    <a:p>
                      <a:pPr algn="ctr"/>
                      <a:endParaRPr lang="en-GB" sz="1400">
                        <a:latin typeface="+mn-lt"/>
                      </a:endParaRPr>
                    </a:p>
                  </a:txBody>
                  <a:tcPr/>
                </a:tc>
                <a:tc>
                  <a:txBody>
                    <a:bodyPr/>
                    <a:lstStyle/>
                    <a:p>
                      <a:pPr algn="ctr"/>
                      <a:endParaRPr lang="en-GB" sz="1400">
                        <a:latin typeface="+mn-lt"/>
                      </a:endParaRPr>
                    </a:p>
                  </a:txBody>
                  <a:tcPr/>
                </a:tc>
                <a:extLst>
                  <a:ext uri="{0D108BD9-81ED-4DB2-BD59-A6C34878D82A}">
                    <a16:rowId xmlns:a16="http://schemas.microsoft.com/office/drawing/2014/main" val="3216989020"/>
                  </a:ext>
                </a:extLst>
              </a:tr>
              <a:tr h="304343">
                <a:tc>
                  <a:txBody>
                    <a:bodyPr/>
                    <a:lstStyle/>
                    <a:p>
                      <a:pPr algn="ctr"/>
                      <a:endParaRPr lang="en-GB" sz="1400">
                        <a:latin typeface="+mn-lt"/>
                      </a:endParaRPr>
                    </a:p>
                  </a:txBody>
                  <a:tcPr/>
                </a:tc>
                <a:tc>
                  <a:txBody>
                    <a:bodyPr/>
                    <a:lstStyle/>
                    <a:p>
                      <a:pPr algn="ctr" fontAlgn="ctr"/>
                      <a:endParaRPr lang="en-GB" sz="1400" b="0" i="0" u="none" strike="noStrike" dirty="0">
                        <a:effectLst/>
                        <a:latin typeface="+mn-lt"/>
                      </a:endParaRPr>
                    </a:p>
                  </a:txBody>
                  <a:tcPr marL="0" marR="0" marT="0" marB="0" anchor="ctr"/>
                </a:tc>
                <a:tc>
                  <a:txBody>
                    <a:bodyPr/>
                    <a:lstStyle/>
                    <a:p>
                      <a:pPr algn="ctr"/>
                      <a:endParaRPr lang="en-GB" sz="1400" dirty="0">
                        <a:latin typeface="+mn-lt"/>
                      </a:endParaRPr>
                    </a:p>
                  </a:txBody>
                  <a:tcPr/>
                </a:tc>
                <a:tc>
                  <a:txBody>
                    <a:bodyPr/>
                    <a:lstStyle/>
                    <a:p>
                      <a:pPr algn="ctr"/>
                      <a:endParaRPr lang="en-GB" sz="1400" dirty="0">
                        <a:latin typeface="+mn-lt"/>
                      </a:endParaRPr>
                    </a:p>
                  </a:txBody>
                  <a:tcPr/>
                </a:tc>
                <a:tc>
                  <a:txBody>
                    <a:bodyPr/>
                    <a:lstStyle/>
                    <a:p>
                      <a:pPr algn="ctr"/>
                      <a:endParaRPr lang="en-GB" sz="1400">
                        <a:latin typeface="+mn-lt"/>
                      </a:endParaRPr>
                    </a:p>
                  </a:txBody>
                  <a:tcPr/>
                </a:tc>
                <a:tc>
                  <a:txBody>
                    <a:bodyPr/>
                    <a:lstStyle/>
                    <a:p>
                      <a:pPr algn="ctr"/>
                      <a:endParaRPr lang="en-GB" sz="1400" dirty="0">
                        <a:latin typeface="+mn-lt"/>
                      </a:endParaRPr>
                    </a:p>
                  </a:txBody>
                  <a:tcPr/>
                </a:tc>
                <a:tc>
                  <a:txBody>
                    <a:bodyPr/>
                    <a:lstStyle/>
                    <a:p>
                      <a:pPr algn="ctr"/>
                      <a:endParaRPr lang="en-GB" sz="1400">
                        <a:latin typeface="+mn-lt"/>
                      </a:endParaRPr>
                    </a:p>
                  </a:txBody>
                  <a:tcPr/>
                </a:tc>
                <a:extLst>
                  <a:ext uri="{0D108BD9-81ED-4DB2-BD59-A6C34878D82A}">
                    <a16:rowId xmlns:a16="http://schemas.microsoft.com/office/drawing/2014/main" val="3245252706"/>
                  </a:ext>
                </a:extLst>
              </a:tr>
              <a:tr h="285114">
                <a:tc>
                  <a:txBody>
                    <a:bodyPr/>
                    <a:lstStyle/>
                    <a:p>
                      <a:pPr algn="ctr"/>
                      <a:endParaRPr lang="en-GB" sz="1400">
                        <a:latin typeface="+mn-lt"/>
                      </a:endParaRPr>
                    </a:p>
                  </a:txBody>
                  <a:tcPr/>
                </a:tc>
                <a:tc>
                  <a:txBody>
                    <a:bodyPr/>
                    <a:lstStyle/>
                    <a:p>
                      <a:pPr algn="ctr" fontAlgn="b"/>
                      <a:endParaRPr lang="en-GB" sz="1400" b="0" i="0" u="none" strike="noStrike" dirty="0">
                        <a:effectLst/>
                        <a:latin typeface="+mn-lt"/>
                      </a:endParaRPr>
                    </a:p>
                  </a:txBody>
                  <a:tcPr marL="0" marR="0" marT="0" marB="0" anchor="b"/>
                </a:tc>
                <a:tc>
                  <a:txBody>
                    <a:bodyPr/>
                    <a:lstStyle/>
                    <a:p>
                      <a:pPr algn="ctr"/>
                      <a:endParaRPr lang="en-GB" sz="1400">
                        <a:latin typeface="+mn-lt"/>
                      </a:endParaRPr>
                    </a:p>
                  </a:txBody>
                  <a:tcPr/>
                </a:tc>
                <a:tc>
                  <a:txBody>
                    <a:bodyPr/>
                    <a:lstStyle/>
                    <a:p>
                      <a:pPr algn="ctr"/>
                      <a:endParaRPr lang="en-GB" sz="1400">
                        <a:latin typeface="+mn-lt"/>
                      </a:endParaRPr>
                    </a:p>
                  </a:txBody>
                  <a:tcPr/>
                </a:tc>
                <a:tc>
                  <a:txBody>
                    <a:bodyPr/>
                    <a:lstStyle/>
                    <a:p>
                      <a:pPr algn="ctr"/>
                      <a:endParaRPr lang="en-GB" sz="1400">
                        <a:latin typeface="+mn-lt"/>
                      </a:endParaRPr>
                    </a:p>
                  </a:txBody>
                  <a:tcPr/>
                </a:tc>
                <a:tc>
                  <a:txBody>
                    <a:bodyPr/>
                    <a:lstStyle/>
                    <a:p>
                      <a:pPr algn="ctr"/>
                      <a:endParaRPr lang="en-GB" sz="1400">
                        <a:latin typeface="+mn-lt"/>
                      </a:endParaRPr>
                    </a:p>
                  </a:txBody>
                  <a:tcPr/>
                </a:tc>
                <a:tc>
                  <a:txBody>
                    <a:bodyPr/>
                    <a:lstStyle/>
                    <a:p>
                      <a:pPr algn="ctr"/>
                      <a:endParaRPr lang="en-GB" sz="1400">
                        <a:latin typeface="+mn-lt"/>
                      </a:endParaRPr>
                    </a:p>
                  </a:txBody>
                  <a:tcPr/>
                </a:tc>
                <a:extLst>
                  <a:ext uri="{0D108BD9-81ED-4DB2-BD59-A6C34878D82A}">
                    <a16:rowId xmlns:a16="http://schemas.microsoft.com/office/drawing/2014/main" val="1809197151"/>
                  </a:ext>
                </a:extLst>
              </a:tr>
              <a:tr h="285114">
                <a:tc>
                  <a:txBody>
                    <a:bodyPr/>
                    <a:lstStyle/>
                    <a:p>
                      <a:pPr algn="ctr"/>
                      <a:endParaRPr lang="en-GB" sz="1400">
                        <a:latin typeface="+mn-lt"/>
                      </a:endParaRPr>
                    </a:p>
                  </a:txBody>
                  <a:tcPr/>
                </a:tc>
                <a:tc>
                  <a:txBody>
                    <a:bodyPr/>
                    <a:lstStyle/>
                    <a:p>
                      <a:pPr algn="ctr" fontAlgn="ctr"/>
                      <a:endParaRPr lang="en-GB" sz="1400" b="0" i="0" u="none" strike="noStrike" dirty="0">
                        <a:effectLst/>
                        <a:latin typeface="+mn-lt"/>
                      </a:endParaRPr>
                    </a:p>
                  </a:txBody>
                  <a:tcPr marL="0" marR="0" marT="0" marB="0" anchor="ctr"/>
                </a:tc>
                <a:tc>
                  <a:txBody>
                    <a:bodyPr/>
                    <a:lstStyle/>
                    <a:p>
                      <a:pPr algn="ctr"/>
                      <a:endParaRPr lang="en-GB" sz="1400" dirty="0">
                        <a:latin typeface="+mn-lt"/>
                      </a:endParaRPr>
                    </a:p>
                  </a:txBody>
                  <a:tcPr/>
                </a:tc>
                <a:tc>
                  <a:txBody>
                    <a:bodyPr/>
                    <a:lstStyle/>
                    <a:p>
                      <a:pPr algn="ctr"/>
                      <a:endParaRPr lang="en-GB" sz="1400" dirty="0">
                        <a:latin typeface="+mn-lt"/>
                      </a:endParaRPr>
                    </a:p>
                  </a:txBody>
                  <a:tcPr/>
                </a:tc>
                <a:tc>
                  <a:txBody>
                    <a:bodyPr/>
                    <a:lstStyle/>
                    <a:p>
                      <a:pPr algn="ctr"/>
                      <a:endParaRPr lang="en-GB" sz="1400">
                        <a:latin typeface="+mn-lt"/>
                      </a:endParaRPr>
                    </a:p>
                  </a:txBody>
                  <a:tcPr/>
                </a:tc>
                <a:tc>
                  <a:txBody>
                    <a:bodyPr/>
                    <a:lstStyle/>
                    <a:p>
                      <a:pPr algn="ctr"/>
                      <a:endParaRPr lang="en-GB" sz="1400">
                        <a:latin typeface="+mn-lt"/>
                      </a:endParaRPr>
                    </a:p>
                  </a:txBody>
                  <a:tcPr/>
                </a:tc>
                <a:tc>
                  <a:txBody>
                    <a:bodyPr/>
                    <a:lstStyle/>
                    <a:p>
                      <a:pPr algn="ctr"/>
                      <a:endParaRPr lang="en-GB" sz="1400">
                        <a:latin typeface="+mn-lt"/>
                      </a:endParaRPr>
                    </a:p>
                  </a:txBody>
                  <a:tcPr/>
                </a:tc>
                <a:extLst>
                  <a:ext uri="{0D108BD9-81ED-4DB2-BD59-A6C34878D82A}">
                    <a16:rowId xmlns:a16="http://schemas.microsoft.com/office/drawing/2014/main" val="1869329620"/>
                  </a:ext>
                </a:extLst>
              </a:tr>
              <a:tr h="326082">
                <a:tc>
                  <a:txBody>
                    <a:bodyPr/>
                    <a:lstStyle/>
                    <a:p>
                      <a:pPr algn="ctr"/>
                      <a:endParaRPr lang="en-GB" sz="1400">
                        <a:latin typeface="+mn-lt"/>
                      </a:endParaRPr>
                    </a:p>
                  </a:txBody>
                  <a:tcPr/>
                </a:tc>
                <a:tc>
                  <a:txBody>
                    <a:bodyPr/>
                    <a:lstStyle/>
                    <a:p>
                      <a:pPr algn="ctr" fontAlgn="b"/>
                      <a:endParaRPr lang="en-GB" sz="1400" b="0" i="0" u="none" strike="noStrike">
                        <a:effectLst/>
                        <a:latin typeface="+mn-lt"/>
                      </a:endParaRPr>
                    </a:p>
                  </a:txBody>
                  <a:tcPr marL="0" marR="0" marT="0" marB="0" anchor="b"/>
                </a:tc>
                <a:tc>
                  <a:txBody>
                    <a:bodyPr/>
                    <a:lstStyle/>
                    <a:p>
                      <a:pPr algn="ctr"/>
                      <a:endParaRPr lang="en-GB" sz="1400">
                        <a:latin typeface="+mn-lt"/>
                      </a:endParaRPr>
                    </a:p>
                  </a:txBody>
                  <a:tcPr/>
                </a:tc>
                <a:tc>
                  <a:txBody>
                    <a:bodyPr/>
                    <a:lstStyle/>
                    <a:p>
                      <a:pPr algn="ctr"/>
                      <a:endParaRPr lang="en-GB" sz="1400" dirty="0">
                        <a:latin typeface="+mn-lt"/>
                      </a:endParaRPr>
                    </a:p>
                  </a:txBody>
                  <a:tcPr/>
                </a:tc>
                <a:tc>
                  <a:txBody>
                    <a:bodyPr/>
                    <a:lstStyle/>
                    <a:p>
                      <a:pPr algn="ctr"/>
                      <a:endParaRPr lang="en-GB" sz="1400" dirty="0">
                        <a:latin typeface="+mn-lt"/>
                      </a:endParaRPr>
                    </a:p>
                  </a:txBody>
                  <a:tcPr/>
                </a:tc>
                <a:tc>
                  <a:txBody>
                    <a:bodyPr/>
                    <a:lstStyle/>
                    <a:p>
                      <a:pPr algn="ctr"/>
                      <a:endParaRPr lang="en-GB" sz="1400" dirty="0">
                        <a:latin typeface="+mn-lt"/>
                      </a:endParaRPr>
                    </a:p>
                  </a:txBody>
                  <a:tcPr/>
                </a:tc>
                <a:tc>
                  <a:txBody>
                    <a:bodyPr/>
                    <a:lstStyle/>
                    <a:p>
                      <a:pPr algn="ctr"/>
                      <a:endParaRPr lang="en-GB" sz="1400" dirty="0">
                        <a:latin typeface="+mn-lt"/>
                      </a:endParaRPr>
                    </a:p>
                  </a:txBody>
                  <a:tcPr/>
                </a:tc>
                <a:extLst>
                  <a:ext uri="{0D108BD9-81ED-4DB2-BD59-A6C34878D82A}">
                    <a16:rowId xmlns:a16="http://schemas.microsoft.com/office/drawing/2014/main" val="780612888"/>
                  </a:ext>
                </a:extLst>
              </a:tr>
              <a:tr h="304343">
                <a:tc>
                  <a:txBody>
                    <a:bodyPr/>
                    <a:lstStyle/>
                    <a:p>
                      <a:pPr algn="ctr" fontAlgn="ctr"/>
                      <a:endParaRPr lang="en-GB" sz="1400" b="0" i="0" u="none" strike="noStrike">
                        <a:effectLst/>
                        <a:latin typeface="+mn-lt"/>
                      </a:endParaRPr>
                    </a:p>
                  </a:txBody>
                  <a:tcPr marL="0" marR="0" marT="0" marB="0" anchor="ctr"/>
                </a:tc>
                <a:tc>
                  <a:txBody>
                    <a:bodyPr/>
                    <a:lstStyle/>
                    <a:p>
                      <a:pPr algn="ctr" fontAlgn="b"/>
                      <a:endParaRPr lang="en-GB" sz="1400" b="0" i="0" u="none" strike="noStrike">
                        <a:effectLst/>
                        <a:latin typeface="+mn-lt"/>
                      </a:endParaRPr>
                    </a:p>
                  </a:txBody>
                  <a:tcPr marL="0" marR="0" marT="0" marB="0" anchor="b"/>
                </a:tc>
                <a:tc>
                  <a:txBody>
                    <a:bodyPr/>
                    <a:lstStyle/>
                    <a:p>
                      <a:pPr algn="ctr"/>
                      <a:endParaRPr lang="en-GB" sz="1400">
                        <a:latin typeface="+mn-lt"/>
                      </a:endParaRPr>
                    </a:p>
                  </a:txBody>
                  <a:tcPr/>
                </a:tc>
                <a:tc>
                  <a:txBody>
                    <a:bodyPr/>
                    <a:lstStyle/>
                    <a:p>
                      <a:pPr algn="ctr"/>
                      <a:endParaRPr lang="en-GB" sz="1400">
                        <a:latin typeface="+mn-lt"/>
                      </a:endParaRPr>
                    </a:p>
                  </a:txBody>
                  <a:tcPr/>
                </a:tc>
                <a:tc>
                  <a:txBody>
                    <a:bodyPr/>
                    <a:lstStyle/>
                    <a:p>
                      <a:pPr algn="ctr"/>
                      <a:endParaRPr lang="en-GB" sz="1400">
                        <a:latin typeface="+mn-lt"/>
                      </a:endParaRPr>
                    </a:p>
                  </a:txBody>
                  <a:tcPr/>
                </a:tc>
                <a:tc>
                  <a:txBody>
                    <a:bodyPr/>
                    <a:lstStyle/>
                    <a:p>
                      <a:pPr algn="ctr"/>
                      <a:endParaRPr lang="en-GB" sz="1400" dirty="0">
                        <a:latin typeface="+mn-lt"/>
                      </a:endParaRPr>
                    </a:p>
                  </a:txBody>
                  <a:tcPr/>
                </a:tc>
                <a:tc>
                  <a:txBody>
                    <a:bodyPr/>
                    <a:lstStyle/>
                    <a:p>
                      <a:pPr algn="ctr"/>
                      <a:endParaRPr lang="en-GB" sz="1400" dirty="0">
                        <a:latin typeface="+mn-lt"/>
                      </a:endParaRPr>
                    </a:p>
                  </a:txBody>
                  <a:tcPr/>
                </a:tc>
                <a:extLst>
                  <a:ext uri="{0D108BD9-81ED-4DB2-BD59-A6C34878D82A}">
                    <a16:rowId xmlns:a16="http://schemas.microsoft.com/office/drawing/2014/main" val="1730813204"/>
                  </a:ext>
                </a:extLst>
              </a:tr>
            </a:tbl>
          </a:graphicData>
        </a:graphic>
      </p:graphicFrame>
      <p:pic>
        <p:nvPicPr>
          <p:cNvPr id="14" name="Picture 13">
            <a:extLst>
              <a:ext uri="{FF2B5EF4-FFF2-40B4-BE49-F238E27FC236}">
                <a16:creationId xmlns:a16="http://schemas.microsoft.com/office/drawing/2014/main" id="{0AE965E1-18CB-392F-AA88-3FB13627F1CE}"/>
              </a:ext>
            </a:extLst>
          </p:cNvPr>
          <p:cNvPicPr>
            <a:picLocks noGrp="1" noRot="1" noChangeAspect="1" noMove="1" noResize="1" noEditPoints="1" noAdjustHandles="1" noChangeArrowheads="1" noChangeShapeType="1" noCrop="1"/>
          </p:cNvPicPr>
          <p:nvPr/>
        </p:nvPicPr>
        <p:blipFill>
          <a:blip r:embed="rId6"/>
          <a:stretch>
            <a:fillRect/>
          </a:stretch>
        </p:blipFill>
        <p:spPr>
          <a:xfrm>
            <a:off x="4297908" y="5641223"/>
            <a:ext cx="2213040" cy="1207113"/>
          </a:xfrm>
          <a:prstGeom prst="rect">
            <a:avLst/>
          </a:prstGeom>
        </p:spPr>
      </p:pic>
    </p:spTree>
    <p:extLst>
      <p:ext uri="{BB962C8B-B14F-4D97-AF65-F5344CB8AC3E}">
        <p14:creationId xmlns:p14="http://schemas.microsoft.com/office/powerpoint/2010/main" val="2456538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12413"/>
            <a:ext cx="12370130" cy="6970413"/>
            <a:chOff x="-178130" y="-112413"/>
            <a:chExt cx="12370130" cy="6970413"/>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5"/>
              <a:srcRect l="82268" t="62571" r="10100" b="26349"/>
              <a:stretch/>
            </p:blipFill>
            <p:spPr>
              <a:xfrm>
                <a:off x="8752114" y="5355771"/>
                <a:ext cx="3439886" cy="1502229"/>
              </a:xfrm>
              <a:prstGeom prst="rect">
                <a:avLst/>
              </a:prstGeom>
            </p:spPr>
          </p:pic>
        </p:grpSp>
      </p:grpSp>
      <p:sp>
        <p:nvSpPr>
          <p:cNvPr id="2" name="Title 1"/>
          <p:cNvSpPr>
            <a:spLocks noGrp="1"/>
          </p:cNvSpPr>
          <p:nvPr>
            <p:ph type="title"/>
          </p:nvPr>
        </p:nvSpPr>
        <p:spPr/>
        <p:txBody>
          <a:bodyPr>
            <a:normAutofit/>
          </a:bodyPr>
          <a:lstStyle/>
          <a:p>
            <a:pPr algn="ctr"/>
            <a:r>
              <a:rPr lang="en-GB" dirty="0">
                <a:latin typeface="Arial" panose="020B0604020202020204" pitchFamily="34" charset="0"/>
                <a:cs typeface="Arial" panose="020B0604020202020204" pitchFamily="34" charset="0"/>
              </a:rPr>
              <a:t>RCT - Future Pipeline</a:t>
            </a:r>
            <a:br>
              <a:rPr lang="en-GB"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David Afia, Andrew Stone</a:t>
            </a:r>
            <a:endParaRPr lang="en-GB" sz="28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AE965E1-18CB-392F-AA88-3FB13627F1CE}"/>
              </a:ext>
            </a:extLst>
          </p:cNvPr>
          <p:cNvPicPr>
            <a:picLocks noGrp="1" noRot="1" noChangeAspect="1" noMove="1" noResize="1" noEditPoints="1" noAdjustHandles="1" noChangeArrowheads="1" noChangeShapeType="1" noCrop="1"/>
          </p:cNvPicPr>
          <p:nvPr/>
        </p:nvPicPr>
        <p:blipFill>
          <a:blip r:embed="rId6"/>
          <a:stretch>
            <a:fillRect/>
          </a:stretch>
        </p:blipFill>
        <p:spPr>
          <a:xfrm>
            <a:off x="4297908" y="5641223"/>
            <a:ext cx="2213040" cy="1207113"/>
          </a:xfrm>
          <a:prstGeom prst="rect">
            <a:avLst/>
          </a:prstGeom>
        </p:spPr>
      </p:pic>
      <p:graphicFrame>
        <p:nvGraphicFramePr>
          <p:cNvPr id="16" name="Content Placeholder 13">
            <a:extLst>
              <a:ext uri="{FF2B5EF4-FFF2-40B4-BE49-F238E27FC236}">
                <a16:creationId xmlns:a16="http://schemas.microsoft.com/office/drawing/2014/main" id="{4845440B-C1CB-1746-89EE-F6F328CDBE21}"/>
              </a:ext>
            </a:extLst>
          </p:cNvPr>
          <p:cNvGraphicFramePr>
            <a:graphicFrameLocks/>
          </p:cNvGraphicFramePr>
          <p:nvPr/>
        </p:nvGraphicFramePr>
        <p:xfrm>
          <a:off x="542927" y="1690688"/>
          <a:ext cx="10810872" cy="4034208"/>
        </p:xfrm>
        <a:graphic>
          <a:graphicData uri="http://schemas.openxmlformats.org/drawingml/2006/table">
            <a:tbl>
              <a:tblPr firstRow="1" bandRow="1">
                <a:tableStyleId>{21E4AEA4-8DFA-4A89-87EB-49C32662AFE0}</a:tableStyleId>
              </a:tblPr>
              <a:tblGrid>
                <a:gridCol w="620486">
                  <a:extLst>
                    <a:ext uri="{9D8B030D-6E8A-4147-A177-3AD203B41FA5}">
                      <a16:colId xmlns:a16="http://schemas.microsoft.com/office/drawing/2014/main" val="1087643813"/>
                    </a:ext>
                  </a:extLst>
                </a:gridCol>
                <a:gridCol w="2468336">
                  <a:extLst>
                    <a:ext uri="{9D8B030D-6E8A-4147-A177-3AD203B41FA5}">
                      <a16:colId xmlns:a16="http://schemas.microsoft.com/office/drawing/2014/main" val="3802234633"/>
                    </a:ext>
                  </a:extLst>
                </a:gridCol>
                <a:gridCol w="1544410">
                  <a:extLst>
                    <a:ext uri="{9D8B030D-6E8A-4147-A177-3AD203B41FA5}">
                      <a16:colId xmlns:a16="http://schemas.microsoft.com/office/drawing/2014/main" val="225107834"/>
                    </a:ext>
                  </a:extLst>
                </a:gridCol>
                <a:gridCol w="1544410">
                  <a:extLst>
                    <a:ext uri="{9D8B030D-6E8A-4147-A177-3AD203B41FA5}">
                      <a16:colId xmlns:a16="http://schemas.microsoft.com/office/drawing/2014/main" val="1342237850"/>
                    </a:ext>
                  </a:extLst>
                </a:gridCol>
                <a:gridCol w="1544410">
                  <a:extLst>
                    <a:ext uri="{9D8B030D-6E8A-4147-A177-3AD203B41FA5}">
                      <a16:colId xmlns:a16="http://schemas.microsoft.com/office/drawing/2014/main" val="3544311948"/>
                    </a:ext>
                  </a:extLst>
                </a:gridCol>
                <a:gridCol w="1544410">
                  <a:extLst>
                    <a:ext uri="{9D8B030D-6E8A-4147-A177-3AD203B41FA5}">
                      <a16:colId xmlns:a16="http://schemas.microsoft.com/office/drawing/2014/main" val="4053535526"/>
                    </a:ext>
                  </a:extLst>
                </a:gridCol>
                <a:gridCol w="1544410">
                  <a:extLst>
                    <a:ext uri="{9D8B030D-6E8A-4147-A177-3AD203B41FA5}">
                      <a16:colId xmlns:a16="http://schemas.microsoft.com/office/drawing/2014/main" val="1860646936"/>
                    </a:ext>
                  </a:extLst>
                </a:gridCol>
              </a:tblGrid>
              <a:tr h="1111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Lot </a:t>
                      </a:r>
                    </a:p>
                    <a:p>
                      <a:pPr algn="ctr"/>
                      <a:endParaRPr lang="en-GB"/>
                    </a:p>
                  </a:txBody>
                  <a:tcPr/>
                </a:tc>
                <a:tc>
                  <a:txBody>
                    <a:bodyPr/>
                    <a:lstStyle/>
                    <a:p>
                      <a:pPr algn="ctr"/>
                      <a:r>
                        <a:rPr lang="en-GB"/>
                        <a:t>Description of works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Estimate Mini comp Date </a:t>
                      </a:r>
                    </a:p>
                  </a:txBody>
                  <a:tcPr/>
                </a:tc>
                <a:tc>
                  <a:txBody>
                    <a:bodyPr/>
                    <a:lstStyle/>
                    <a:p>
                      <a:pPr algn="ctr"/>
                      <a:r>
                        <a:rPr lang="en-GB"/>
                        <a:t>Estimate mini comp end date </a:t>
                      </a:r>
                    </a:p>
                  </a:txBody>
                  <a:tcPr/>
                </a:tc>
                <a:tc>
                  <a:txBody>
                    <a:bodyPr/>
                    <a:lstStyle/>
                    <a:p>
                      <a:pPr algn="ctr"/>
                      <a:r>
                        <a:rPr lang="en-GB"/>
                        <a:t>Expected start date</a:t>
                      </a:r>
                    </a:p>
                  </a:txBody>
                  <a:tcPr/>
                </a:tc>
                <a:tc>
                  <a:txBody>
                    <a:bodyPr/>
                    <a:lstStyle/>
                    <a:p>
                      <a:pPr algn="ctr"/>
                      <a:r>
                        <a:rPr lang="en-GB" dirty="0"/>
                        <a:t>Estimated £ of Works</a:t>
                      </a:r>
                    </a:p>
                  </a:txBody>
                  <a:tcPr/>
                </a:tc>
                <a:tc>
                  <a:txBody>
                    <a:bodyPr/>
                    <a:lstStyle/>
                    <a:p>
                      <a:r>
                        <a:rPr lang="en-GB" sz="1800" b="1" kern="1200" dirty="0">
                          <a:solidFill>
                            <a:schemeClr val="lt1"/>
                          </a:solidFill>
                          <a:effectLst/>
                          <a:latin typeface="+mn-lt"/>
                          <a:ea typeface="+mn-ea"/>
                          <a:cs typeface="+mn-cs"/>
                        </a:rPr>
                        <a:t>Likelihood</a:t>
                      </a:r>
                    </a:p>
                    <a:p>
                      <a:r>
                        <a:rPr lang="en-GB" sz="1800" b="1" i="1" kern="1200" dirty="0">
                          <a:solidFill>
                            <a:schemeClr val="lt1"/>
                          </a:solidFill>
                          <a:effectLst/>
                          <a:latin typeface="+mn-lt"/>
                          <a:ea typeface="+mn-ea"/>
                          <a:cs typeface="+mn-cs"/>
                        </a:rPr>
                        <a:t>Red</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Amber</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Green</a:t>
                      </a:r>
                      <a:r>
                        <a:rPr lang="en-GB" sz="1800" b="1" kern="1200" dirty="0">
                          <a:solidFill>
                            <a:schemeClr val="lt1"/>
                          </a:solidFill>
                          <a:effectLst/>
                          <a:latin typeface="+mn-lt"/>
                          <a:ea typeface="+mn-ea"/>
                          <a:cs typeface="+mn-cs"/>
                        </a:rPr>
                        <a:t> </a:t>
                      </a:r>
                      <a:endParaRPr lang="en-GB" dirty="0"/>
                    </a:p>
                  </a:txBody>
                  <a:tcPr/>
                </a:tc>
                <a:extLst>
                  <a:ext uri="{0D108BD9-81ED-4DB2-BD59-A6C34878D82A}">
                    <a16:rowId xmlns:a16="http://schemas.microsoft.com/office/drawing/2014/main" val="2935624019"/>
                  </a:ext>
                </a:extLst>
              </a:tr>
              <a:tr h="321642">
                <a:tc>
                  <a:txBody>
                    <a:bodyPr/>
                    <a:lstStyle/>
                    <a:p>
                      <a:pPr algn="l" fontAlgn="b"/>
                      <a:r>
                        <a:rPr lang="en-GB" sz="1100" b="0" i="0" u="none" strike="noStrike" dirty="0">
                          <a:solidFill>
                            <a:srgbClr val="000000"/>
                          </a:solidFill>
                          <a:effectLst/>
                          <a:latin typeface="Calibri" panose="020F0502020204030204" pitchFamily="34" charset="0"/>
                        </a:rPr>
                        <a:t>     11</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Carriageway surface treatment 2024/25</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01/04/2024</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01/05/2024</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01/05/2024</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           500,000.00 </a:t>
                      </a:r>
                    </a:p>
                  </a:txBody>
                  <a:tcPr marL="0" marR="0" marT="0" marB="0" anchor="b"/>
                </a:tc>
                <a:tc>
                  <a:txBody>
                    <a:bodyPr/>
                    <a:lstStyle/>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6030423"/>
                  </a:ext>
                </a:extLst>
              </a:tr>
              <a:tr h="321642">
                <a:tc>
                  <a:txBody>
                    <a:bodyPr/>
                    <a:lstStyle/>
                    <a:p>
                      <a:pPr algn="l" fontAlgn="b"/>
                      <a:r>
                        <a:rPr lang="en-GB" sz="1100" b="0" i="0" u="none" strike="noStrike" dirty="0">
                          <a:solidFill>
                            <a:srgbClr val="000000"/>
                          </a:solidFill>
                          <a:effectLst/>
                          <a:latin typeface="Calibri" panose="020F0502020204030204" pitchFamily="34" charset="0"/>
                        </a:rPr>
                        <a:t>     10</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Carriageway resurfacing 2024/25 Batch 2</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01/06/2024</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01/07/2024</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01/07/2024</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           500,000.00 </a:t>
                      </a:r>
                    </a:p>
                  </a:txBody>
                  <a:tcPr marL="0" marR="0" marT="0" marB="0" anchor="b"/>
                </a:tc>
                <a:tc>
                  <a:txBody>
                    <a:bodyPr/>
                    <a:lstStyle/>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6910989"/>
                  </a:ext>
                </a:extLst>
              </a:tr>
              <a:tr h="321642">
                <a:tc>
                  <a:txBody>
                    <a:bodyPr/>
                    <a:lstStyle/>
                    <a:p>
                      <a:pPr algn="l" fontAlgn="b"/>
                      <a:r>
                        <a:rPr lang="en-GB" sz="1100" b="0" i="0" u="none" strike="noStrike" dirty="0">
                          <a:solidFill>
                            <a:srgbClr val="000000"/>
                          </a:solidFill>
                          <a:effectLst/>
                          <a:latin typeface="Calibri" panose="020F0502020204030204" pitchFamily="34" charset="0"/>
                        </a:rPr>
                        <a:t>    10</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Carriageway resurfacing 2024/25 Batch 3</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01/09/2024</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01/10/2024</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01/10/2024</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           500,000.00 </a:t>
                      </a:r>
                    </a:p>
                  </a:txBody>
                  <a:tcPr marL="0" marR="0" marT="0" marB="0" anchor="b"/>
                </a:tc>
                <a:tc>
                  <a:txBody>
                    <a:bodyPr/>
                    <a:lstStyle/>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8072236"/>
                  </a:ext>
                </a:extLst>
              </a:tr>
              <a:tr h="285114">
                <a:tc>
                  <a:txBody>
                    <a:bodyPr/>
                    <a:lstStyle/>
                    <a:p>
                      <a:pPr algn="l" fontAlgn="b"/>
                      <a:r>
                        <a:rPr lang="en-GB" sz="1100" b="0" i="0" u="none" strike="noStrike" dirty="0">
                          <a:solidFill>
                            <a:srgbClr val="000000"/>
                          </a:solidFill>
                          <a:effectLst/>
                          <a:latin typeface="Calibri" panose="020F0502020204030204" pitchFamily="34" charset="0"/>
                        </a:rPr>
                        <a:t>     7</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Afon Cynon Bridge</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01/10/2024</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01/11/2024</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01/05/2025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       1,500,000.00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3216989020"/>
                  </a:ext>
                </a:extLst>
              </a:tr>
              <a:tr h="304343">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A4058 Hillside Porth Wall</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01/12/2024</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01/01/2025</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01/06/2025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           750,000.00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3245252706"/>
                  </a:ext>
                </a:extLst>
              </a:tr>
              <a:tr h="285114">
                <a:tc>
                  <a:txBody>
                    <a:bodyPr/>
                    <a:lstStyle/>
                    <a:p>
                      <a:pPr algn="l" fontAlgn="b"/>
                      <a:r>
                        <a:rPr lang="en-GB" sz="1100" b="0" i="0" u="none" strike="noStrike" dirty="0">
                          <a:solidFill>
                            <a:srgbClr val="000000"/>
                          </a:solidFill>
                          <a:effectLst/>
                          <a:latin typeface="Calibri" panose="020F0502020204030204" pitchFamily="34" charset="0"/>
                        </a:rPr>
                        <a:t>    7</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Turberville Road - FAS</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02/12/2024</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01/02/2025</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01/07/2025</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 £           600,000.00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1809197151"/>
                  </a:ext>
                </a:extLst>
              </a:tr>
              <a:tr h="285114">
                <a:tc>
                  <a:txBody>
                    <a:bodyPr/>
                    <a:lstStyle/>
                    <a:p>
                      <a:pPr algn="l" fontAlgn="b"/>
                      <a:r>
                        <a:rPr lang="en-GB" sz="1100" b="0" i="0" u="none" strike="noStrike" dirty="0">
                          <a:solidFill>
                            <a:srgbClr val="000000"/>
                          </a:solidFill>
                          <a:effectLst/>
                          <a:latin typeface="Calibri" panose="020F0502020204030204" pitchFamily="34" charset="0"/>
                        </a:rPr>
                        <a:t>    7</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Cardiff Road / Maes y Fynnon - Attenuation Pond</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01/01/2025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01/03/2025</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01/07/2025</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 £           600,000.00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1869329620"/>
                  </a:ext>
                </a:extLst>
              </a:tr>
              <a:tr h="326082">
                <a:tc>
                  <a:txBody>
                    <a:bodyPr/>
                    <a:lstStyle/>
                    <a:p>
                      <a:pPr algn="l" fontAlgn="b"/>
                      <a:r>
                        <a:rPr lang="en-GB" sz="1100" b="0" i="0" u="none" strike="noStrike" dirty="0">
                          <a:solidFill>
                            <a:srgbClr val="000000"/>
                          </a:solidFill>
                          <a:effectLst/>
                          <a:latin typeface="Calibri" panose="020F0502020204030204" pitchFamily="34" charset="0"/>
                        </a:rPr>
                        <a:t>     7</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Arfron Terrace, Tyerstown - FAS</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01/02/2025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01/03/2025</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01/06/2025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       1,200,000.00 </a:t>
                      </a:r>
                    </a:p>
                  </a:txBody>
                  <a:tcPr marL="0" marR="0" marT="0" marB="0" anchor="b"/>
                </a:tc>
                <a:tc>
                  <a:txBody>
                    <a:bodyPr/>
                    <a:lstStyle/>
                    <a:p>
                      <a:pPr algn="ctr"/>
                      <a:endParaRPr lang="en-GB" sz="1400" dirty="0">
                        <a:latin typeface="+mn-lt"/>
                      </a:endParaRPr>
                    </a:p>
                  </a:txBody>
                  <a:tcPr/>
                </a:tc>
                <a:extLst>
                  <a:ext uri="{0D108BD9-81ED-4DB2-BD59-A6C34878D82A}">
                    <a16:rowId xmlns:a16="http://schemas.microsoft.com/office/drawing/2014/main" val="780612888"/>
                  </a:ext>
                </a:extLst>
              </a:tr>
              <a:tr h="304343">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tc>
                <a:tc>
                  <a:txBody>
                    <a:bodyPr/>
                    <a:lstStyle/>
                    <a:p>
                      <a:pPr algn="l" fontAlgn="b"/>
                      <a:r>
                        <a:rPr lang="en-GB" sz="1100" b="0" i="0" u="none" strike="noStrike" dirty="0">
                          <a:solidFill>
                            <a:srgbClr val="000000"/>
                          </a:solidFill>
                          <a:effectLst/>
                          <a:latin typeface="Calibri" panose="020F0502020204030204" pitchFamily="34" charset="0"/>
                        </a:rPr>
                        <a:t>King Georges Field </a:t>
                      </a:r>
                    </a:p>
                  </a:txBody>
                  <a:tcPr marL="0" marR="0" marT="0" marB="0" anchor="b"/>
                </a:tc>
                <a:tc>
                  <a:txBody>
                    <a:bodyPr/>
                    <a:lstStyle/>
                    <a:p>
                      <a:pPr algn="ctr" fontAlgn="ctr"/>
                      <a:r>
                        <a:rPr lang="en-GB" sz="1000" b="0" i="0" u="none" strike="noStrike" dirty="0">
                          <a:solidFill>
                            <a:srgbClr val="000000"/>
                          </a:solidFill>
                          <a:effectLst/>
                          <a:latin typeface="Arial" panose="020B0604020202020204" pitchFamily="34" charset="0"/>
                        </a:rPr>
                        <a:t>01/02/2025</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01/03/2025</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01/07/2025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tbc </a:t>
                      </a:r>
                    </a:p>
                  </a:txBody>
                  <a:tcPr marL="0" marR="0" marT="0" marB="0" anchor="b"/>
                </a:tc>
                <a:tc>
                  <a:txBody>
                    <a:bodyPr/>
                    <a:lstStyle/>
                    <a:p>
                      <a:pPr algn="ctr"/>
                      <a:endParaRPr lang="en-GB" sz="1400" dirty="0">
                        <a:latin typeface="+mn-lt"/>
                      </a:endParaRPr>
                    </a:p>
                  </a:txBody>
                  <a:tcPr/>
                </a:tc>
                <a:extLst>
                  <a:ext uri="{0D108BD9-81ED-4DB2-BD59-A6C34878D82A}">
                    <a16:rowId xmlns:a16="http://schemas.microsoft.com/office/drawing/2014/main" val="1730813204"/>
                  </a:ext>
                </a:extLst>
              </a:tr>
            </a:tbl>
          </a:graphicData>
        </a:graphic>
      </p:graphicFrame>
    </p:spTree>
    <p:extLst>
      <p:ext uri="{BB962C8B-B14F-4D97-AF65-F5344CB8AC3E}">
        <p14:creationId xmlns:p14="http://schemas.microsoft.com/office/powerpoint/2010/main" val="4091940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12413"/>
            <a:ext cx="12370130" cy="6970413"/>
            <a:chOff x="-178130" y="-112413"/>
            <a:chExt cx="12370130" cy="6970413"/>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5"/>
              <a:srcRect l="82268" t="62571" r="10100" b="26349"/>
              <a:stretch/>
            </p:blipFill>
            <p:spPr>
              <a:xfrm>
                <a:off x="8752114" y="5355771"/>
                <a:ext cx="3439886" cy="1502229"/>
              </a:xfrm>
              <a:prstGeom prst="rect">
                <a:avLst/>
              </a:prstGeom>
            </p:spPr>
          </p:pic>
        </p:grpSp>
      </p:grpSp>
      <p:sp>
        <p:nvSpPr>
          <p:cNvPr id="2" name="Title 1"/>
          <p:cNvSpPr>
            <a:spLocks noGrp="1"/>
          </p:cNvSpPr>
          <p:nvPr>
            <p:ph type="title"/>
          </p:nvPr>
        </p:nvSpPr>
        <p:spPr>
          <a:xfrm>
            <a:off x="838200" y="145298"/>
            <a:ext cx="10515600" cy="1052132"/>
          </a:xfrm>
        </p:spPr>
        <p:txBody>
          <a:bodyPr>
            <a:normAutofit/>
          </a:bodyPr>
          <a:lstStyle/>
          <a:p>
            <a:pPr algn="ctr"/>
            <a:r>
              <a:rPr lang="en-GB" sz="3200" dirty="0">
                <a:latin typeface="Arial" panose="020B0604020202020204" pitchFamily="34" charset="0"/>
                <a:cs typeface="Arial" panose="020B0604020202020204" pitchFamily="34" charset="0"/>
              </a:rPr>
              <a:t>RCT - Future Pipeline</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David Afia, Andrew Stone</a:t>
            </a:r>
          </a:p>
        </p:txBody>
      </p:sp>
      <p:pic>
        <p:nvPicPr>
          <p:cNvPr id="11" name="Content Placeholder 10">
            <a:extLst>
              <a:ext uri="{FF2B5EF4-FFF2-40B4-BE49-F238E27FC236}">
                <a16:creationId xmlns:a16="http://schemas.microsoft.com/office/drawing/2014/main" id="{D45E0424-0E55-0B47-B200-B24B3460DAB1}"/>
              </a:ext>
            </a:extLst>
          </p:cNvPr>
          <p:cNvPicPr>
            <a:picLocks noGrp="1" noChangeAspect="1"/>
          </p:cNvPicPr>
          <p:nvPr>
            <p:ph idx="1"/>
          </p:nvPr>
        </p:nvPicPr>
        <p:blipFill>
          <a:blip r:embed="rId6"/>
          <a:stretch>
            <a:fillRect/>
          </a:stretch>
        </p:blipFill>
        <p:spPr>
          <a:xfrm>
            <a:off x="4989480" y="3397737"/>
            <a:ext cx="2213040" cy="1207113"/>
          </a:xfrm>
          <a:prstGeom prst="rect">
            <a:avLst/>
          </a:prstGeom>
        </p:spPr>
      </p:pic>
      <p:graphicFrame>
        <p:nvGraphicFramePr>
          <p:cNvPr id="6" name="Content Placeholder 13">
            <a:extLst>
              <a:ext uri="{FF2B5EF4-FFF2-40B4-BE49-F238E27FC236}">
                <a16:creationId xmlns:a16="http://schemas.microsoft.com/office/drawing/2014/main" id="{485634AF-7E43-02CD-C344-DF3C0C329902}"/>
              </a:ext>
            </a:extLst>
          </p:cNvPr>
          <p:cNvGraphicFramePr>
            <a:graphicFrameLocks/>
          </p:cNvGraphicFramePr>
          <p:nvPr/>
        </p:nvGraphicFramePr>
        <p:xfrm>
          <a:off x="542927" y="1197431"/>
          <a:ext cx="10810872" cy="4473768"/>
        </p:xfrm>
        <a:graphic>
          <a:graphicData uri="http://schemas.openxmlformats.org/drawingml/2006/table">
            <a:tbl>
              <a:tblPr firstRow="1" bandRow="1">
                <a:tableStyleId>{21E4AEA4-8DFA-4A89-87EB-49C32662AFE0}</a:tableStyleId>
              </a:tblPr>
              <a:tblGrid>
                <a:gridCol w="620486">
                  <a:extLst>
                    <a:ext uri="{9D8B030D-6E8A-4147-A177-3AD203B41FA5}">
                      <a16:colId xmlns:a16="http://schemas.microsoft.com/office/drawing/2014/main" val="1087643813"/>
                    </a:ext>
                  </a:extLst>
                </a:gridCol>
                <a:gridCol w="2468336">
                  <a:extLst>
                    <a:ext uri="{9D8B030D-6E8A-4147-A177-3AD203B41FA5}">
                      <a16:colId xmlns:a16="http://schemas.microsoft.com/office/drawing/2014/main" val="3802234633"/>
                    </a:ext>
                  </a:extLst>
                </a:gridCol>
                <a:gridCol w="1544410">
                  <a:extLst>
                    <a:ext uri="{9D8B030D-6E8A-4147-A177-3AD203B41FA5}">
                      <a16:colId xmlns:a16="http://schemas.microsoft.com/office/drawing/2014/main" val="225107834"/>
                    </a:ext>
                  </a:extLst>
                </a:gridCol>
                <a:gridCol w="1544410">
                  <a:extLst>
                    <a:ext uri="{9D8B030D-6E8A-4147-A177-3AD203B41FA5}">
                      <a16:colId xmlns:a16="http://schemas.microsoft.com/office/drawing/2014/main" val="1342237850"/>
                    </a:ext>
                  </a:extLst>
                </a:gridCol>
                <a:gridCol w="1544410">
                  <a:extLst>
                    <a:ext uri="{9D8B030D-6E8A-4147-A177-3AD203B41FA5}">
                      <a16:colId xmlns:a16="http://schemas.microsoft.com/office/drawing/2014/main" val="3544311948"/>
                    </a:ext>
                  </a:extLst>
                </a:gridCol>
                <a:gridCol w="1544410">
                  <a:extLst>
                    <a:ext uri="{9D8B030D-6E8A-4147-A177-3AD203B41FA5}">
                      <a16:colId xmlns:a16="http://schemas.microsoft.com/office/drawing/2014/main" val="4053535526"/>
                    </a:ext>
                  </a:extLst>
                </a:gridCol>
                <a:gridCol w="1544410">
                  <a:extLst>
                    <a:ext uri="{9D8B030D-6E8A-4147-A177-3AD203B41FA5}">
                      <a16:colId xmlns:a16="http://schemas.microsoft.com/office/drawing/2014/main" val="3827332155"/>
                    </a:ext>
                  </a:extLst>
                </a:gridCol>
              </a:tblGrid>
              <a:tr h="12364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Lot </a:t>
                      </a:r>
                    </a:p>
                    <a:p>
                      <a:pPr algn="ctr"/>
                      <a:endParaRPr lang="en-GB" dirty="0"/>
                    </a:p>
                  </a:txBody>
                  <a:tcPr/>
                </a:tc>
                <a:tc>
                  <a:txBody>
                    <a:bodyPr/>
                    <a:lstStyle/>
                    <a:p>
                      <a:pPr algn="ctr"/>
                      <a:r>
                        <a:rPr lang="en-GB"/>
                        <a:t>Description of works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Estimate Mini comp Date </a:t>
                      </a:r>
                    </a:p>
                  </a:txBody>
                  <a:tcPr/>
                </a:tc>
                <a:tc>
                  <a:txBody>
                    <a:bodyPr/>
                    <a:lstStyle/>
                    <a:p>
                      <a:pPr algn="ctr"/>
                      <a:r>
                        <a:rPr lang="en-GB" dirty="0"/>
                        <a:t>Estimate mini comp end date </a:t>
                      </a:r>
                    </a:p>
                  </a:txBody>
                  <a:tcPr/>
                </a:tc>
                <a:tc>
                  <a:txBody>
                    <a:bodyPr/>
                    <a:lstStyle/>
                    <a:p>
                      <a:pPr algn="ctr"/>
                      <a:r>
                        <a:rPr lang="en-GB"/>
                        <a:t>Expected start date</a:t>
                      </a:r>
                    </a:p>
                  </a:txBody>
                  <a:tcPr/>
                </a:tc>
                <a:tc>
                  <a:txBody>
                    <a:bodyPr/>
                    <a:lstStyle/>
                    <a:p>
                      <a:pPr algn="ctr"/>
                      <a:r>
                        <a:rPr lang="en-GB" dirty="0"/>
                        <a:t>Estimated £ of Works</a:t>
                      </a:r>
                    </a:p>
                  </a:txBody>
                  <a:tcPr/>
                </a:tc>
                <a:tc>
                  <a:txBody>
                    <a:bodyPr/>
                    <a:lstStyle/>
                    <a:p>
                      <a:r>
                        <a:rPr lang="en-GB" sz="1800" b="1" kern="1200" dirty="0">
                          <a:solidFill>
                            <a:schemeClr val="lt1"/>
                          </a:solidFill>
                          <a:effectLst/>
                          <a:latin typeface="+mn-lt"/>
                          <a:ea typeface="+mn-ea"/>
                          <a:cs typeface="+mn-cs"/>
                        </a:rPr>
                        <a:t>Likelihood</a:t>
                      </a:r>
                    </a:p>
                    <a:p>
                      <a:r>
                        <a:rPr lang="en-GB" sz="1800" b="1" i="1" kern="1200" dirty="0">
                          <a:solidFill>
                            <a:schemeClr val="lt1"/>
                          </a:solidFill>
                          <a:effectLst/>
                          <a:latin typeface="+mn-lt"/>
                          <a:ea typeface="+mn-ea"/>
                          <a:cs typeface="+mn-cs"/>
                        </a:rPr>
                        <a:t>Red</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Amber</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Green</a:t>
                      </a:r>
                      <a:r>
                        <a:rPr lang="en-GB" sz="1800" b="1" kern="1200" dirty="0">
                          <a:solidFill>
                            <a:schemeClr val="lt1"/>
                          </a:solidFill>
                          <a:effectLst/>
                          <a:latin typeface="+mn-lt"/>
                          <a:ea typeface="+mn-ea"/>
                          <a:cs typeface="+mn-cs"/>
                        </a:rPr>
                        <a:t> </a:t>
                      </a:r>
                      <a:endParaRPr lang="en-GB" dirty="0"/>
                    </a:p>
                  </a:txBody>
                  <a:tcPr/>
                </a:tc>
                <a:extLst>
                  <a:ext uri="{0D108BD9-81ED-4DB2-BD59-A6C34878D82A}">
                    <a16:rowId xmlns:a16="http://schemas.microsoft.com/office/drawing/2014/main" val="2935624019"/>
                  </a:ext>
                </a:extLst>
              </a:tr>
              <a:tr h="323555">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Brynmair Rd</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01/03/2025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01/04/2025</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01/05/2025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tbc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2026030423"/>
                  </a:ext>
                </a:extLst>
              </a:tr>
              <a:tr h="323555">
                <a:tc>
                  <a:txBody>
                    <a:bodyPr/>
                    <a:lstStyle/>
                    <a:p>
                      <a:pPr algn="ctr" fontAlgn="b"/>
                      <a:r>
                        <a:rPr lang="en-GB" sz="1100" b="0" i="0" u="none" strike="noStrike" dirty="0">
                          <a:solidFill>
                            <a:srgbClr val="000000"/>
                          </a:solidFill>
                          <a:effectLst/>
                          <a:latin typeface="Calibri" panose="020F0502020204030204" pitchFamily="34" charset="0"/>
                        </a:rPr>
                        <a:t>5</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Windsor Place Footbridge</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01/04/2025</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01/05/2025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01/06/2025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           350,000.00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606953345"/>
                  </a:ext>
                </a:extLst>
              </a:tr>
              <a:tr h="323555">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Treorchy to Treherbert Active Travel Route</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01/04/2025</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01/05/2025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01/07/2025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           800,000.00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969748664"/>
                  </a:ext>
                </a:extLst>
              </a:tr>
              <a:tr h="323555">
                <a:tc>
                  <a:txBody>
                    <a:bodyPr/>
                    <a:lstStyle/>
                    <a:p>
                      <a:pPr algn="l" fontAlgn="b"/>
                      <a:r>
                        <a:rPr lang="en-GB" sz="1100" b="0" i="0" u="none" strike="noStrike" dirty="0">
                          <a:solidFill>
                            <a:srgbClr val="000000"/>
                          </a:solidFill>
                          <a:effectLst/>
                          <a:latin typeface="Calibri" panose="020F0502020204030204" pitchFamily="34" charset="0"/>
                        </a:rPr>
                        <a:t>     7</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Taff Trail South of Nant Cae Dwg footbridge </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01/05/2025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01/06/2025</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01/08/2025</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 £       1,500,000.00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4008072236"/>
                  </a:ext>
                </a:extLst>
              </a:tr>
              <a:tr h="317028">
                <a:tc>
                  <a:txBody>
                    <a:bodyPr/>
                    <a:lstStyle/>
                    <a:p>
                      <a:pPr algn="l" fontAlgn="b"/>
                      <a:r>
                        <a:rPr lang="en-GB" sz="1100" b="0" i="0" u="none" strike="noStrike" dirty="0">
                          <a:solidFill>
                            <a:srgbClr val="000000"/>
                          </a:solidFill>
                          <a:effectLst/>
                          <a:latin typeface="Calibri" panose="020F0502020204030204" pitchFamily="34" charset="0"/>
                        </a:rPr>
                        <a:t>      7</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Cynon Trail Cwmbach</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01/05/2025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01/06/2025</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01/07/2025</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 £       1,100,000.00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3216989020"/>
                  </a:ext>
                </a:extLst>
              </a:tr>
              <a:tr h="317028">
                <a:tc>
                  <a:txBody>
                    <a:bodyPr/>
                    <a:lstStyle/>
                    <a:p>
                      <a:pPr algn="l" fontAlgn="b"/>
                      <a:r>
                        <a:rPr lang="en-GB" sz="1100" b="0" i="0" u="none" strike="noStrike" dirty="0">
                          <a:solidFill>
                            <a:srgbClr val="000000"/>
                          </a:solidFill>
                          <a:effectLst/>
                          <a:latin typeface="Calibri" panose="020F0502020204030204" pitchFamily="34" charset="0"/>
                        </a:rPr>
                        <a:t>      7</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Rhondda Fach Ph 3</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01/05/2025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01/06/2025</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01/07/2025</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 £       2,300,000.00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3245252706"/>
                  </a:ext>
                </a:extLst>
              </a:tr>
              <a:tr h="317028">
                <a:tc>
                  <a:txBody>
                    <a:bodyPr/>
                    <a:lstStyle/>
                    <a:p>
                      <a:pPr algn="l" fontAlgn="b"/>
                      <a:r>
                        <a:rPr lang="en-GB" sz="1100" b="0" i="0" u="none" strike="noStrike" dirty="0">
                          <a:solidFill>
                            <a:srgbClr val="000000"/>
                          </a:solidFill>
                          <a:effectLst/>
                          <a:latin typeface="Calibri" panose="020F0502020204030204" pitchFamily="34" charset="0"/>
                        </a:rPr>
                        <a:t>    11</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Rhondda Fach Ph 5</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01/05/2025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01/06/2025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01/08/2025</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 £       4,700,000.00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1809197151"/>
                  </a:ext>
                </a:extLst>
              </a:tr>
              <a:tr h="317028">
                <a:tc>
                  <a:txBody>
                    <a:bodyPr/>
                    <a:lstStyle/>
                    <a:p>
                      <a:pPr algn="l" fontAlgn="b"/>
                      <a:r>
                        <a:rPr lang="en-GB" sz="1100" b="0" i="0" u="none" strike="noStrike" dirty="0">
                          <a:solidFill>
                            <a:srgbClr val="000000"/>
                          </a:solidFill>
                          <a:effectLst/>
                          <a:latin typeface="Calibri" panose="020F0502020204030204" pitchFamily="34" charset="0"/>
                        </a:rPr>
                        <a:t>     7</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Aberdare Town Centre enhancements - Active Travel</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01/05/2025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01/06/2025</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01/08/2025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       1,000,000.00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1869329620"/>
                  </a:ext>
                </a:extLst>
              </a:tr>
              <a:tr h="328022">
                <a:tc>
                  <a:txBody>
                    <a:bodyPr/>
                    <a:lstStyle/>
                    <a:p>
                      <a:pPr algn="l" fontAlgn="b"/>
                      <a:r>
                        <a:rPr lang="en-GB" sz="1100" b="0" i="0" u="none" strike="noStrike" dirty="0">
                          <a:solidFill>
                            <a:srgbClr val="000000"/>
                          </a:solidFill>
                          <a:effectLst/>
                          <a:latin typeface="Calibri" panose="020F0502020204030204" pitchFamily="34" charset="0"/>
                        </a:rPr>
                        <a:t>    5</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Mill Street, Tonyrefail</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01/05/2025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01/06/2025</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01/08/2025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           250,000.00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780612888"/>
                  </a:ext>
                </a:extLst>
              </a:tr>
              <a:tr h="317028">
                <a:tc>
                  <a:txBody>
                    <a:bodyPr/>
                    <a:lstStyle/>
                    <a:p>
                      <a:pPr algn="l" fontAlgn="b"/>
                      <a:r>
                        <a:rPr lang="en-GB" sz="1100" b="0" i="0" u="none" strike="noStrike" dirty="0">
                          <a:solidFill>
                            <a:srgbClr val="000000"/>
                          </a:solidFill>
                          <a:effectLst/>
                          <a:latin typeface="Calibri" panose="020F0502020204030204" pitchFamily="34" charset="0"/>
                        </a:rPr>
                        <a:t>    5</a:t>
                      </a:r>
                    </a:p>
                  </a:txBody>
                  <a:tcPr marL="0" marR="0" marT="0" marB="0" anchor="b"/>
                </a:tc>
                <a:tc>
                  <a:txBody>
                    <a:bodyPr/>
                    <a:lstStyle/>
                    <a:p>
                      <a:pPr algn="l" fontAlgn="b"/>
                      <a:r>
                        <a:rPr lang="en-GB" sz="1100" b="0" i="0" u="none" strike="noStrike" dirty="0">
                          <a:solidFill>
                            <a:srgbClr val="000000"/>
                          </a:solidFill>
                          <a:effectLst/>
                          <a:latin typeface="Calibri" panose="020F0502020204030204" pitchFamily="34" charset="0"/>
                        </a:rPr>
                        <a:t>Ely Brook, </a:t>
                      </a:r>
                      <a:r>
                        <a:rPr lang="en-GB" sz="1100" b="0" i="0" u="none" strike="noStrike" dirty="0" err="1">
                          <a:solidFill>
                            <a:srgbClr val="000000"/>
                          </a:solidFill>
                          <a:effectLst/>
                          <a:latin typeface="Calibri" panose="020F0502020204030204" pitchFamily="34" charset="0"/>
                        </a:rPr>
                        <a:t>Cilfynydd</a:t>
                      </a:r>
                      <a:r>
                        <a:rPr lang="en-GB" sz="1100" b="0" i="0" u="none" strike="noStrike" dirty="0">
                          <a:solidFill>
                            <a:srgbClr val="000000"/>
                          </a:solidFill>
                          <a:effectLst/>
                          <a:latin typeface="Calibri" panose="020F0502020204030204" pitchFamily="34" charset="0"/>
                        </a:rPr>
                        <a:t> - culvert inlet</a:t>
                      </a:r>
                    </a:p>
                  </a:txBody>
                  <a:tcPr marL="0" marR="0" marT="0" marB="0" anchor="b"/>
                </a:tc>
                <a:tc>
                  <a:txBody>
                    <a:bodyPr/>
                    <a:lstStyle/>
                    <a:p>
                      <a:pPr algn="ctr" fontAlgn="ctr"/>
                      <a:r>
                        <a:rPr lang="en-GB" sz="1000" b="0" i="0" u="none" strike="noStrike" dirty="0">
                          <a:solidFill>
                            <a:srgbClr val="000000"/>
                          </a:solidFill>
                          <a:effectLst/>
                          <a:latin typeface="Arial" panose="020B0604020202020204" pitchFamily="34" charset="0"/>
                        </a:rPr>
                        <a:t>01/05/2025</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01/06/2025</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01/08/2025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           250,000.00 </a:t>
                      </a:r>
                    </a:p>
                  </a:txBody>
                  <a:tcPr marL="0" marR="0" marT="0" marB="0" anchor="b"/>
                </a:tc>
                <a:tc>
                  <a:txBody>
                    <a:bodyPr/>
                    <a:lstStyle/>
                    <a:p>
                      <a:pPr algn="ctr"/>
                      <a:endParaRPr lang="en-GB" sz="1400" dirty="0">
                        <a:latin typeface="+mn-lt"/>
                      </a:endParaRPr>
                    </a:p>
                  </a:txBody>
                  <a:tcPr/>
                </a:tc>
                <a:extLst>
                  <a:ext uri="{0D108BD9-81ED-4DB2-BD59-A6C34878D82A}">
                    <a16:rowId xmlns:a16="http://schemas.microsoft.com/office/drawing/2014/main" val="1730813204"/>
                  </a:ext>
                </a:extLst>
              </a:tr>
            </a:tbl>
          </a:graphicData>
        </a:graphic>
      </p:graphicFrame>
      <p:pic>
        <p:nvPicPr>
          <p:cNvPr id="14" name="Picture 13">
            <a:extLst>
              <a:ext uri="{FF2B5EF4-FFF2-40B4-BE49-F238E27FC236}">
                <a16:creationId xmlns:a16="http://schemas.microsoft.com/office/drawing/2014/main" id="{0AE965E1-18CB-392F-AA88-3FB13627F1CE}"/>
              </a:ext>
            </a:extLst>
          </p:cNvPr>
          <p:cNvPicPr>
            <a:picLocks noGrp="1" noRot="1" noChangeAspect="1" noMove="1" noResize="1" noEditPoints="1" noAdjustHandles="1" noChangeArrowheads="1" noChangeShapeType="1" noCrop="1"/>
          </p:cNvPicPr>
          <p:nvPr/>
        </p:nvPicPr>
        <p:blipFill>
          <a:blip r:embed="rId6"/>
          <a:stretch>
            <a:fillRect/>
          </a:stretch>
        </p:blipFill>
        <p:spPr>
          <a:xfrm>
            <a:off x="4297908" y="5641223"/>
            <a:ext cx="2213040" cy="1207113"/>
          </a:xfrm>
          <a:prstGeom prst="rect">
            <a:avLst/>
          </a:prstGeom>
        </p:spPr>
      </p:pic>
    </p:spTree>
    <p:extLst>
      <p:ext uri="{BB962C8B-B14F-4D97-AF65-F5344CB8AC3E}">
        <p14:creationId xmlns:p14="http://schemas.microsoft.com/office/powerpoint/2010/main" val="32554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12413"/>
            <a:ext cx="12370130" cy="6970413"/>
            <a:chOff x="-178130" y="-112413"/>
            <a:chExt cx="12370130" cy="6970413"/>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5"/>
              <a:srcRect l="82268" t="62571" r="10100" b="26349"/>
              <a:stretch/>
            </p:blipFill>
            <p:spPr>
              <a:xfrm>
                <a:off x="8752114" y="5355771"/>
                <a:ext cx="3439886" cy="1502229"/>
              </a:xfrm>
              <a:prstGeom prst="rect">
                <a:avLst/>
              </a:prstGeom>
            </p:spPr>
          </p:pic>
        </p:grpSp>
      </p:grpSp>
      <p:sp>
        <p:nvSpPr>
          <p:cNvPr id="2" name="Title 1"/>
          <p:cNvSpPr>
            <a:spLocks noGrp="1"/>
          </p:cNvSpPr>
          <p:nvPr>
            <p:ph type="title"/>
          </p:nvPr>
        </p:nvSpPr>
        <p:spPr>
          <a:xfrm>
            <a:off x="838200" y="57651"/>
            <a:ext cx="10515600" cy="1009150"/>
          </a:xfrm>
        </p:spPr>
        <p:txBody>
          <a:bodyPr>
            <a:normAutofit/>
          </a:bodyPr>
          <a:lstStyle/>
          <a:p>
            <a:pPr algn="ctr"/>
            <a:r>
              <a:rPr lang="en-GB" sz="3200" dirty="0">
                <a:latin typeface="Arial" panose="020B0604020202020204" pitchFamily="34" charset="0"/>
                <a:cs typeface="Arial" panose="020B0604020202020204" pitchFamily="34" charset="0"/>
              </a:rPr>
              <a:t>RCT - Future Pipeline</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David Afia, Andrew Stone</a:t>
            </a:r>
          </a:p>
        </p:txBody>
      </p:sp>
      <p:pic>
        <p:nvPicPr>
          <p:cNvPr id="14" name="Picture 13">
            <a:extLst>
              <a:ext uri="{FF2B5EF4-FFF2-40B4-BE49-F238E27FC236}">
                <a16:creationId xmlns:a16="http://schemas.microsoft.com/office/drawing/2014/main" id="{0AE965E1-18CB-392F-AA88-3FB13627F1CE}"/>
              </a:ext>
            </a:extLst>
          </p:cNvPr>
          <p:cNvPicPr>
            <a:picLocks noGrp="1" noRot="1" noChangeAspect="1" noMove="1" noResize="1" noEditPoints="1" noAdjustHandles="1" noChangeArrowheads="1" noChangeShapeType="1" noCrop="1"/>
          </p:cNvPicPr>
          <p:nvPr/>
        </p:nvPicPr>
        <p:blipFill>
          <a:blip r:embed="rId6"/>
          <a:stretch>
            <a:fillRect/>
          </a:stretch>
        </p:blipFill>
        <p:spPr>
          <a:xfrm>
            <a:off x="4297908" y="5641223"/>
            <a:ext cx="2213040" cy="1207113"/>
          </a:xfrm>
          <a:prstGeom prst="rect">
            <a:avLst/>
          </a:prstGeom>
        </p:spPr>
      </p:pic>
      <p:sp>
        <p:nvSpPr>
          <p:cNvPr id="5" name="Content Placeholder 4">
            <a:extLst>
              <a:ext uri="{FF2B5EF4-FFF2-40B4-BE49-F238E27FC236}">
                <a16:creationId xmlns:a16="http://schemas.microsoft.com/office/drawing/2014/main" id="{9DFDC1A8-7992-7FFA-7E2D-B75E6E433437}"/>
              </a:ext>
            </a:extLst>
          </p:cNvPr>
          <p:cNvSpPr>
            <a:spLocks noGrp="1"/>
          </p:cNvSpPr>
          <p:nvPr>
            <p:ph idx="1"/>
          </p:nvPr>
        </p:nvSpPr>
        <p:spPr>
          <a:xfrm>
            <a:off x="729343" y="1154252"/>
            <a:ext cx="10515600" cy="4351338"/>
          </a:xfrm>
        </p:spPr>
        <p:txBody>
          <a:bodyPr/>
          <a:lstStyle/>
          <a:p>
            <a:endParaRPr lang="en-GB" dirty="0"/>
          </a:p>
        </p:txBody>
      </p:sp>
      <p:graphicFrame>
        <p:nvGraphicFramePr>
          <p:cNvPr id="21" name="Content Placeholder 13">
            <a:extLst>
              <a:ext uri="{FF2B5EF4-FFF2-40B4-BE49-F238E27FC236}">
                <a16:creationId xmlns:a16="http://schemas.microsoft.com/office/drawing/2014/main" id="{CD1445FA-5199-9F6D-2662-751B08242F89}"/>
              </a:ext>
            </a:extLst>
          </p:cNvPr>
          <p:cNvGraphicFramePr>
            <a:graphicFrameLocks/>
          </p:cNvGraphicFramePr>
          <p:nvPr/>
        </p:nvGraphicFramePr>
        <p:xfrm>
          <a:off x="542927" y="1197431"/>
          <a:ext cx="10810872" cy="4486224"/>
        </p:xfrm>
        <a:graphic>
          <a:graphicData uri="http://schemas.openxmlformats.org/drawingml/2006/table">
            <a:tbl>
              <a:tblPr firstRow="1" bandRow="1">
                <a:tableStyleId>{21E4AEA4-8DFA-4A89-87EB-49C32662AFE0}</a:tableStyleId>
              </a:tblPr>
              <a:tblGrid>
                <a:gridCol w="620486">
                  <a:extLst>
                    <a:ext uri="{9D8B030D-6E8A-4147-A177-3AD203B41FA5}">
                      <a16:colId xmlns:a16="http://schemas.microsoft.com/office/drawing/2014/main" val="1087643813"/>
                    </a:ext>
                  </a:extLst>
                </a:gridCol>
                <a:gridCol w="2468336">
                  <a:extLst>
                    <a:ext uri="{9D8B030D-6E8A-4147-A177-3AD203B41FA5}">
                      <a16:colId xmlns:a16="http://schemas.microsoft.com/office/drawing/2014/main" val="3802234633"/>
                    </a:ext>
                  </a:extLst>
                </a:gridCol>
                <a:gridCol w="1544410">
                  <a:extLst>
                    <a:ext uri="{9D8B030D-6E8A-4147-A177-3AD203B41FA5}">
                      <a16:colId xmlns:a16="http://schemas.microsoft.com/office/drawing/2014/main" val="225107834"/>
                    </a:ext>
                  </a:extLst>
                </a:gridCol>
                <a:gridCol w="1544410">
                  <a:extLst>
                    <a:ext uri="{9D8B030D-6E8A-4147-A177-3AD203B41FA5}">
                      <a16:colId xmlns:a16="http://schemas.microsoft.com/office/drawing/2014/main" val="1342237850"/>
                    </a:ext>
                  </a:extLst>
                </a:gridCol>
                <a:gridCol w="1544410">
                  <a:extLst>
                    <a:ext uri="{9D8B030D-6E8A-4147-A177-3AD203B41FA5}">
                      <a16:colId xmlns:a16="http://schemas.microsoft.com/office/drawing/2014/main" val="3544311948"/>
                    </a:ext>
                  </a:extLst>
                </a:gridCol>
                <a:gridCol w="1544410">
                  <a:extLst>
                    <a:ext uri="{9D8B030D-6E8A-4147-A177-3AD203B41FA5}">
                      <a16:colId xmlns:a16="http://schemas.microsoft.com/office/drawing/2014/main" val="4053535526"/>
                    </a:ext>
                  </a:extLst>
                </a:gridCol>
                <a:gridCol w="1544410">
                  <a:extLst>
                    <a:ext uri="{9D8B030D-6E8A-4147-A177-3AD203B41FA5}">
                      <a16:colId xmlns:a16="http://schemas.microsoft.com/office/drawing/2014/main" val="3827332155"/>
                    </a:ext>
                  </a:extLst>
                </a:gridCol>
              </a:tblGrid>
              <a:tr h="12364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Lot </a:t>
                      </a:r>
                    </a:p>
                    <a:p>
                      <a:pPr algn="ctr"/>
                      <a:endParaRPr lang="en-GB" dirty="0"/>
                    </a:p>
                  </a:txBody>
                  <a:tcPr/>
                </a:tc>
                <a:tc>
                  <a:txBody>
                    <a:bodyPr/>
                    <a:lstStyle/>
                    <a:p>
                      <a:pPr algn="ctr"/>
                      <a:r>
                        <a:rPr lang="en-GB"/>
                        <a:t>Description of works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Estimate Mini comp Date </a:t>
                      </a:r>
                    </a:p>
                  </a:txBody>
                  <a:tcPr/>
                </a:tc>
                <a:tc>
                  <a:txBody>
                    <a:bodyPr/>
                    <a:lstStyle/>
                    <a:p>
                      <a:pPr algn="ctr"/>
                      <a:r>
                        <a:rPr lang="en-GB" dirty="0"/>
                        <a:t>Estimate mini comp end date </a:t>
                      </a:r>
                    </a:p>
                  </a:txBody>
                  <a:tcPr/>
                </a:tc>
                <a:tc>
                  <a:txBody>
                    <a:bodyPr/>
                    <a:lstStyle/>
                    <a:p>
                      <a:pPr algn="ctr"/>
                      <a:r>
                        <a:rPr lang="en-GB"/>
                        <a:t>Expected start date</a:t>
                      </a:r>
                    </a:p>
                  </a:txBody>
                  <a:tcPr/>
                </a:tc>
                <a:tc>
                  <a:txBody>
                    <a:bodyPr/>
                    <a:lstStyle/>
                    <a:p>
                      <a:pPr algn="ctr"/>
                      <a:r>
                        <a:rPr lang="en-GB" dirty="0"/>
                        <a:t>Estimated £ of Works</a:t>
                      </a:r>
                    </a:p>
                  </a:txBody>
                  <a:tcPr/>
                </a:tc>
                <a:tc>
                  <a:txBody>
                    <a:bodyPr/>
                    <a:lstStyle/>
                    <a:p>
                      <a:r>
                        <a:rPr lang="en-GB" sz="1800" b="1" kern="1200" dirty="0">
                          <a:solidFill>
                            <a:schemeClr val="lt1"/>
                          </a:solidFill>
                          <a:effectLst/>
                          <a:latin typeface="+mn-lt"/>
                          <a:ea typeface="+mn-ea"/>
                          <a:cs typeface="+mn-cs"/>
                        </a:rPr>
                        <a:t>Likelihood</a:t>
                      </a:r>
                    </a:p>
                    <a:p>
                      <a:r>
                        <a:rPr lang="en-GB" sz="1800" b="1" i="1" kern="1200" dirty="0">
                          <a:solidFill>
                            <a:schemeClr val="lt1"/>
                          </a:solidFill>
                          <a:effectLst/>
                          <a:latin typeface="+mn-lt"/>
                          <a:ea typeface="+mn-ea"/>
                          <a:cs typeface="+mn-cs"/>
                        </a:rPr>
                        <a:t>Red</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Amber</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Green</a:t>
                      </a:r>
                      <a:r>
                        <a:rPr lang="en-GB" sz="1800" b="1" kern="1200" dirty="0">
                          <a:solidFill>
                            <a:schemeClr val="lt1"/>
                          </a:solidFill>
                          <a:effectLst/>
                          <a:latin typeface="+mn-lt"/>
                          <a:ea typeface="+mn-ea"/>
                          <a:cs typeface="+mn-cs"/>
                        </a:rPr>
                        <a:t> </a:t>
                      </a:r>
                      <a:endParaRPr lang="en-GB" dirty="0"/>
                    </a:p>
                  </a:txBody>
                  <a:tcPr/>
                </a:tc>
                <a:extLst>
                  <a:ext uri="{0D108BD9-81ED-4DB2-BD59-A6C34878D82A}">
                    <a16:rowId xmlns:a16="http://schemas.microsoft.com/office/drawing/2014/main" val="2935624019"/>
                  </a:ext>
                </a:extLst>
              </a:tr>
              <a:tr h="323555">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High Street, Ynysbwl</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01/05/2025</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01/06/2025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01/08/2025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tbc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2026030423"/>
                  </a:ext>
                </a:extLst>
              </a:tr>
              <a:tr h="323555">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Llanwit Fardre Closed ProW Footbridge Replacement</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01/05/2025</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01/05/2025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01/06/2025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           100,000.00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606953345"/>
                  </a:ext>
                </a:extLst>
              </a:tr>
              <a:tr h="323555">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Commercial Street Footbridge Refurbishment, Aberdare</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01/05/2025</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01/05/2025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01/06/2025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           400,000.00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969748664"/>
                  </a:ext>
                </a:extLst>
              </a:tr>
              <a:tr h="323555">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Castellau Road ProW Footbridge Replacement</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01/05/2025</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01/05/2025</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01/06/2025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           100,000.00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4008072236"/>
                  </a:ext>
                </a:extLst>
              </a:tr>
              <a:tr h="317028">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Crossbychan Bridge</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01/05/2025</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01/05/2025</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01/06/2025</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 £           500,000.00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3216989020"/>
                  </a:ext>
                </a:extLst>
              </a:tr>
              <a:tr h="317028">
                <a:tc>
                  <a:txBody>
                    <a:bodyPr/>
                    <a:lstStyle/>
                    <a:p>
                      <a:pPr algn="l" fontAlgn="b"/>
                      <a:r>
                        <a:rPr lang="en-GB" sz="1100" b="0" i="0" u="none" strike="noStrike" dirty="0">
                          <a:solidFill>
                            <a:srgbClr val="000000"/>
                          </a:solidFill>
                          <a:effectLst/>
                          <a:latin typeface="Calibri" panose="020F0502020204030204" pitchFamily="34" charset="0"/>
                        </a:rPr>
                        <a:t>       5</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A4058 Dinas</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01/06/2025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01/07/2025</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01/09/2025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           200,000.00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3245252706"/>
                  </a:ext>
                </a:extLst>
              </a:tr>
              <a:tr h="317028">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Rosedale Terrace</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01/06/2025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01/07/2025</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01/08/2025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tbc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1809197151"/>
                  </a:ext>
                </a:extLst>
              </a:tr>
              <a:tr h="317028">
                <a:tc>
                  <a:txBody>
                    <a:bodyPr/>
                    <a:lstStyle/>
                    <a:p>
                      <a:pPr algn="l" fontAlgn="b"/>
                      <a:r>
                        <a:rPr lang="en-GB" sz="1100" b="0" i="0" u="none" strike="noStrike" dirty="0">
                          <a:solidFill>
                            <a:srgbClr val="000000"/>
                          </a:solidFill>
                          <a:effectLst/>
                          <a:latin typeface="Calibri" panose="020F0502020204030204" pitchFamily="34" charset="0"/>
                        </a:rPr>
                        <a:t>        5</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St Lukes Rd, Llwyncelyn - culvert</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01/07/2025</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01/08/2025</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01/10/2024</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           160,000.00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1869329620"/>
                  </a:ext>
                </a:extLst>
              </a:tr>
              <a:tr h="328022">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Dynea Road, Rhydyfelin - Retaining Wall Remedial Works</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01/09/2025</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01/08/2025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01/09/2025</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           150,000.00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780612888"/>
                  </a:ext>
                </a:extLst>
              </a:tr>
              <a:tr h="317028">
                <a:tc>
                  <a:txBody>
                    <a:bodyPr/>
                    <a:lstStyle/>
                    <a:p>
                      <a:pPr algn="ctr" fontAlgn="b"/>
                      <a:r>
                        <a:rPr lang="en-GB" sz="1100" b="0" i="0" u="none" strike="noStrike" dirty="0">
                          <a:solidFill>
                            <a:srgbClr val="000000"/>
                          </a:solidFill>
                          <a:effectLst/>
                          <a:latin typeface="Calibri" panose="020F0502020204030204" pitchFamily="34" charset="0"/>
                        </a:rPr>
                        <a:t>9</a:t>
                      </a:r>
                    </a:p>
                  </a:txBody>
                  <a:tcPr marL="0" marR="0" marT="0" marB="0" anchor="b"/>
                </a:tc>
                <a:tc>
                  <a:txBody>
                    <a:bodyPr/>
                    <a:lstStyle/>
                    <a:p>
                      <a:pPr algn="l" fontAlgn="b"/>
                      <a:r>
                        <a:rPr lang="en-GB" sz="1100" b="0" i="0" u="none" strike="noStrike" dirty="0">
                          <a:solidFill>
                            <a:srgbClr val="000000"/>
                          </a:solidFill>
                          <a:effectLst/>
                          <a:latin typeface="Calibri" panose="020F0502020204030204" pitchFamily="34" charset="0"/>
                        </a:rPr>
                        <a:t>Pentre FAS</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01/02/2026</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01/02/2026</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01/05/2026</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       7,000,000.00 </a:t>
                      </a:r>
                    </a:p>
                  </a:txBody>
                  <a:tcPr marL="0" marR="0" marT="0" marB="0" anchor="b"/>
                </a:tc>
                <a:tc>
                  <a:txBody>
                    <a:bodyPr/>
                    <a:lstStyle/>
                    <a:p>
                      <a:pPr algn="ctr"/>
                      <a:endParaRPr lang="en-GB" sz="1400" dirty="0">
                        <a:latin typeface="+mn-lt"/>
                      </a:endParaRPr>
                    </a:p>
                  </a:txBody>
                  <a:tcPr/>
                </a:tc>
                <a:extLst>
                  <a:ext uri="{0D108BD9-81ED-4DB2-BD59-A6C34878D82A}">
                    <a16:rowId xmlns:a16="http://schemas.microsoft.com/office/drawing/2014/main" val="1730813204"/>
                  </a:ext>
                </a:extLst>
              </a:tr>
            </a:tbl>
          </a:graphicData>
        </a:graphic>
      </p:graphicFrame>
    </p:spTree>
    <p:extLst>
      <p:ext uri="{BB962C8B-B14F-4D97-AF65-F5344CB8AC3E}">
        <p14:creationId xmlns:p14="http://schemas.microsoft.com/office/powerpoint/2010/main" val="2201269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12413"/>
            <a:ext cx="12370130" cy="6970413"/>
            <a:chOff x="-178130" y="-112413"/>
            <a:chExt cx="12370130" cy="6970413"/>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5"/>
              <a:srcRect l="82268" t="62571" r="10100" b="26349"/>
              <a:stretch/>
            </p:blipFill>
            <p:spPr>
              <a:xfrm>
                <a:off x="8752114" y="5355771"/>
                <a:ext cx="3439886" cy="1502229"/>
              </a:xfrm>
              <a:prstGeom prst="rect">
                <a:avLst/>
              </a:prstGeom>
            </p:spPr>
          </p:pic>
        </p:grpSp>
      </p:grpSp>
      <p:sp>
        <p:nvSpPr>
          <p:cNvPr id="2" name="Title 1"/>
          <p:cNvSpPr>
            <a:spLocks noGrp="1"/>
          </p:cNvSpPr>
          <p:nvPr>
            <p:ph type="title"/>
          </p:nvPr>
        </p:nvSpPr>
        <p:spPr>
          <a:xfrm>
            <a:off x="838200" y="57651"/>
            <a:ext cx="10515600" cy="1009150"/>
          </a:xfrm>
        </p:spPr>
        <p:txBody>
          <a:bodyPr>
            <a:normAutofit/>
          </a:bodyPr>
          <a:lstStyle/>
          <a:p>
            <a:pPr algn="ctr"/>
            <a:r>
              <a:rPr lang="en-GB" sz="3200" dirty="0">
                <a:latin typeface="Arial" panose="020B0604020202020204" pitchFamily="34" charset="0"/>
                <a:cs typeface="Arial" panose="020B0604020202020204" pitchFamily="34" charset="0"/>
              </a:rPr>
              <a:t>RCT - Future Pipeline</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David Afia</a:t>
            </a:r>
          </a:p>
        </p:txBody>
      </p:sp>
      <p:pic>
        <p:nvPicPr>
          <p:cNvPr id="14" name="Picture 13">
            <a:extLst>
              <a:ext uri="{FF2B5EF4-FFF2-40B4-BE49-F238E27FC236}">
                <a16:creationId xmlns:a16="http://schemas.microsoft.com/office/drawing/2014/main" id="{0AE965E1-18CB-392F-AA88-3FB13627F1CE}"/>
              </a:ext>
            </a:extLst>
          </p:cNvPr>
          <p:cNvPicPr>
            <a:picLocks noGrp="1" noRot="1" noChangeAspect="1" noMove="1" noResize="1" noEditPoints="1" noAdjustHandles="1" noChangeArrowheads="1" noChangeShapeType="1" noCrop="1"/>
          </p:cNvPicPr>
          <p:nvPr/>
        </p:nvPicPr>
        <p:blipFill>
          <a:blip r:embed="rId6"/>
          <a:stretch>
            <a:fillRect/>
          </a:stretch>
        </p:blipFill>
        <p:spPr>
          <a:xfrm>
            <a:off x="4297908" y="5641223"/>
            <a:ext cx="2213040" cy="1207113"/>
          </a:xfrm>
          <a:prstGeom prst="rect">
            <a:avLst/>
          </a:prstGeom>
        </p:spPr>
      </p:pic>
      <p:sp>
        <p:nvSpPr>
          <p:cNvPr id="5" name="Content Placeholder 4">
            <a:extLst>
              <a:ext uri="{FF2B5EF4-FFF2-40B4-BE49-F238E27FC236}">
                <a16:creationId xmlns:a16="http://schemas.microsoft.com/office/drawing/2014/main" id="{9DFDC1A8-7992-7FFA-7E2D-B75E6E433437}"/>
              </a:ext>
            </a:extLst>
          </p:cNvPr>
          <p:cNvSpPr>
            <a:spLocks noGrp="1"/>
          </p:cNvSpPr>
          <p:nvPr>
            <p:ph idx="1"/>
          </p:nvPr>
        </p:nvSpPr>
        <p:spPr>
          <a:xfrm>
            <a:off x="729343" y="1154252"/>
            <a:ext cx="10515600" cy="4351338"/>
          </a:xfrm>
        </p:spPr>
        <p:txBody>
          <a:bodyPr/>
          <a:lstStyle/>
          <a:p>
            <a:endParaRPr lang="en-GB" dirty="0"/>
          </a:p>
        </p:txBody>
      </p:sp>
      <p:graphicFrame>
        <p:nvGraphicFramePr>
          <p:cNvPr id="21" name="Content Placeholder 13">
            <a:extLst>
              <a:ext uri="{FF2B5EF4-FFF2-40B4-BE49-F238E27FC236}">
                <a16:creationId xmlns:a16="http://schemas.microsoft.com/office/drawing/2014/main" id="{CD1445FA-5199-9F6D-2662-751B08242F89}"/>
              </a:ext>
            </a:extLst>
          </p:cNvPr>
          <p:cNvGraphicFramePr>
            <a:graphicFrameLocks/>
          </p:cNvGraphicFramePr>
          <p:nvPr/>
        </p:nvGraphicFramePr>
        <p:xfrm>
          <a:off x="542927" y="1197431"/>
          <a:ext cx="10810872" cy="4236720"/>
        </p:xfrm>
        <a:graphic>
          <a:graphicData uri="http://schemas.openxmlformats.org/drawingml/2006/table">
            <a:tbl>
              <a:tblPr firstRow="1" bandRow="1">
                <a:tableStyleId>{21E4AEA4-8DFA-4A89-87EB-49C32662AFE0}</a:tableStyleId>
              </a:tblPr>
              <a:tblGrid>
                <a:gridCol w="620486">
                  <a:extLst>
                    <a:ext uri="{9D8B030D-6E8A-4147-A177-3AD203B41FA5}">
                      <a16:colId xmlns:a16="http://schemas.microsoft.com/office/drawing/2014/main" val="1087643813"/>
                    </a:ext>
                  </a:extLst>
                </a:gridCol>
                <a:gridCol w="2468336">
                  <a:extLst>
                    <a:ext uri="{9D8B030D-6E8A-4147-A177-3AD203B41FA5}">
                      <a16:colId xmlns:a16="http://schemas.microsoft.com/office/drawing/2014/main" val="3802234633"/>
                    </a:ext>
                  </a:extLst>
                </a:gridCol>
                <a:gridCol w="1544410">
                  <a:extLst>
                    <a:ext uri="{9D8B030D-6E8A-4147-A177-3AD203B41FA5}">
                      <a16:colId xmlns:a16="http://schemas.microsoft.com/office/drawing/2014/main" val="225107834"/>
                    </a:ext>
                  </a:extLst>
                </a:gridCol>
                <a:gridCol w="1544410">
                  <a:extLst>
                    <a:ext uri="{9D8B030D-6E8A-4147-A177-3AD203B41FA5}">
                      <a16:colId xmlns:a16="http://schemas.microsoft.com/office/drawing/2014/main" val="1342237850"/>
                    </a:ext>
                  </a:extLst>
                </a:gridCol>
                <a:gridCol w="1544410">
                  <a:extLst>
                    <a:ext uri="{9D8B030D-6E8A-4147-A177-3AD203B41FA5}">
                      <a16:colId xmlns:a16="http://schemas.microsoft.com/office/drawing/2014/main" val="3544311948"/>
                    </a:ext>
                  </a:extLst>
                </a:gridCol>
                <a:gridCol w="1544410">
                  <a:extLst>
                    <a:ext uri="{9D8B030D-6E8A-4147-A177-3AD203B41FA5}">
                      <a16:colId xmlns:a16="http://schemas.microsoft.com/office/drawing/2014/main" val="4053535526"/>
                    </a:ext>
                  </a:extLst>
                </a:gridCol>
                <a:gridCol w="1544410">
                  <a:extLst>
                    <a:ext uri="{9D8B030D-6E8A-4147-A177-3AD203B41FA5}">
                      <a16:colId xmlns:a16="http://schemas.microsoft.com/office/drawing/2014/main" val="3827332155"/>
                    </a:ext>
                  </a:extLst>
                </a:gridCol>
              </a:tblGrid>
              <a:tr h="1050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Lot </a:t>
                      </a:r>
                    </a:p>
                    <a:p>
                      <a:pPr algn="ctr"/>
                      <a:endParaRPr lang="en-GB" dirty="0"/>
                    </a:p>
                  </a:txBody>
                  <a:tcPr/>
                </a:tc>
                <a:tc>
                  <a:txBody>
                    <a:bodyPr/>
                    <a:lstStyle/>
                    <a:p>
                      <a:pPr algn="ctr"/>
                      <a:r>
                        <a:rPr lang="en-GB"/>
                        <a:t>Description of works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Estimate Mini comp Date </a:t>
                      </a:r>
                    </a:p>
                  </a:txBody>
                  <a:tcPr/>
                </a:tc>
                <a:tc>
                  <a:txBody>
                    <a:bodyPr/>
                    <a:lstStyle/>
                    <a:p>
                      <a:pPr algn="ctr"/>
                      <a:r>
                        <a:rPr lang="en-GB" dirty="0"/>
                        <a:t>Estimate mini comp end date </a:t>
                      </a:r>
                    </a:p>
                  </a:txBody>
                  <a:tcPr/>
                </a:tc>
                <a:tc>
                  <a:txBody>
                    <a:bodyPr/>
                    <a:lstStyle/>
                    <a:p>
                      <a:pPr algn="ctr"/>
                      <a:r>
                        <a:rPr lang="en-GB"/>
                        <a:t>Expected start date</a:t>
                      </a:r>
                    </a:p>
                  </a:txBody>
                  <a:tcPr/>
                </a:tc>
                <a:tc>
                  <a:txBody>
                    <a:bodyPr/>
                    <a:lstStyle/>
                    <a:p>
                      <a:pPr algn="ctr"/>
                      <a:r>
                        <a:rPr lang="en-GB" dirty="0"/>
                        <a:t>Estimated £ of Works</a:t>
                      </a:r>
                    </a:p>
                  </a:txBody>
                  <a:tcPr/>
                </a:tc>
                <a:tc>
                  <a:txBody>
                    <a:bodyPr/>
                    <a:lstStyle/>
                    <a:p>
                      <a:r>
                        <a:rPr lang="en-GB" sz="1800" b="1" kern="1200" dirty="0">
                          <a:solidFill>
                            <a:schemeClr val="lt1"/>
                          </a:solidFill>
                          <a:effectLst/>
                          <a:latin typeface="+mn-lt"/>
                          <a:ea typeface="+mn-ea"/>
                          <a:cs typeface="+mn-cs"/>
                        </a:rPr>
                        <a:t>Likelihood</a:t>
                      </a:r>
                    </a:p>
                    <a:p>
                      <a:r>
                        <a:rPr lang="en-GB" sz="1800" b="1" i="1" kern="1200" dirty="0">
                          <a:solidFill>
                            <a:schemeClr val="lt1"/>
                          </a:solidFill>
                          <a:effectLst/>
                          <a:latin typeface="+mn-lt"/>
                          <a:ea typeface="+mn-ea"/>
                          <a:cs typeface="+mn-cs"/>
                        </a:rPr>
                        <a:t>Red</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Amber</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Green</a:t>
                      </a:r>
                      <a:r>
                        <a:rPr lang="en-GB" sz="1800" b="1" kern="1200" dirty="0">
                          <a:solidFill>
                            <a:schemeClr val="lt1"/>
                          </a:solidFill>
                          <a:effectLst/>
                          <a:latin typeface="+mn-lt"/>
                          <a:ea typeface="+mn-ea"/>
                          <a:cs typeface="+mn-cs"/>
                        </a:rPr>
                        <a:t> </a:t>
                      </a:r>
                      <a:endParaRPr lang="en-GB" dirty="0"/>
                    </a:p>
                  </a:txBody>
                  <a:tcPr/>
                </a:tc>
                <a:extLst>
                  <a:ext uri="{0D108BD9-81ED-4DB2-BD59-A6C34878D82A}">
                    <a16:rowId xmlns:a16="http://schemas.microsoft.com/office/drawing/2014/main" val="2935624019"/>
                  </a:ext>
                </a:extLst>
              </a:tr>
              <a:tr h="269478">
                <a:tc>
                  <a:txBody>
                    <a:bodyPr/>
                    <a:lstStyle/>
                    <a:p>
                      <a:pPr algn="ctr" fontAlgn="b"/>
                      <a:r>
                        <a:rPr lang="en-GB" sz="1100" b="0" i="0" u="none" strike="noStrike" dirty="0">
                          <a:solidFill>
                            <a:srgbClr val="000000"/>
                          </a:solidFill>
                          <a:effectLst/>
                          <a:latin typeface="Calibri" panose="020F0502020204030204" pitchFamily="34" charset="0"/>
                        </a:rPr>
                        <a:t>7</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Llanharan active travel route </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01/04/2026</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01/05/2026</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01/06/2026</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 £           800,000.00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2026030423"/>
                  </a:ext>
                </a:extLst>
              </a:tr>
              <a:tr h="296426">
                <a:tc>
                  <a:txBody>
                    <a:bodyPr/>
                    <a:lstStyle/>
                    <a:p>
                      <a:pPr algn="ctr" fontAlgn="b"/>
                      <a:r>
                        <a:rPr lang="en-GB" sz="1100" b="0" i="0" u="none" strike="noStrike" dirty="0">
                          <a:solidFill>
                            <a:srgbClr val="000000"/>
                          </a:solidFill>
                          <a:effectLst/>
                          <a:latin typeface="Calibri" panose="020F0502020204030204" pitchFamily="34" charset="0"/>
                        </a:rPr>
                        <a:t> 9</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Treorchy FAS </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01/04/2026</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01/05/2026</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01/07/2026</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 £       9,000,000.00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606953345"/>
                  </a:ext>
                </a:extLst>
              </a:tr>
              <a:tr h="296426">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Abetonllwyd Rd, Treherert</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01/04/2026</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01/05/2026</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01/08/2026</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 tbc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969748664"/>
                  </a:ext>
                </a:extLst>
              </a:tr>
              <a:tr h="296426">
                <a:tc>
                  <a:txBody>
                    <a:bodyPr/>
                    <a:lstStyle/>
                    <a:p>
                      <a:pPr algn="ctr" fontAlgn="b"/>
                      <a:r>
                        <a:rPr lang="en-GB" sz="1100" b="0" i="0" u="none" strike="noStrike" dirty="0">
                          <a:solidFill>
                            <a:srgbClr val="000000"/>
                          </a:solidFill>
                          <a:effectLst/>
                          <a:latin typeface="Calibri" panose="020F0502020204030204" pitchFamily="34" charset="0"/>
                        </a:rPr>
                        <a:t> 5</a:t>
                      </a:r>
                    </a:p>
                  </a:txBody>
                  <a:tcPr marL="0" marR="0" marT="0" marB="0" anchor="b"/>
                </a:tc>
                <a:tc>
                  <a:txBody>
                    <a:bodyPr/>
                    <a:lstStyle/>
                    <a:p>
                      <a:pPr algn="l" fontAlgn="b"/>
                      <a:r>
                        <a:rPr lang="en-GB" sz="1000" b="0" i="0" u="none" strike="noStrike">
                          <a:solidFill>
                            <a:srgbClr val="000000"/>
                          </a:solidFill>
                          <a:effectLst/>
                          <a:latin typeface="Arial" panose="020B0604020202020204" pitchFamily="34" charset="0"/>
                        </a:rPr>
                        <a:t>Nant Gwarw Ph 2</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01/05/2026</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01/06/2026</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01/08/2026</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 £       1,500,000.00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4008072236"/>
                  </a:ext>
                </a:extLst>
              </a:tr>
              <a:tr h="296426">
                <a:tc>
                  <a:txBody>
                    <a:bodyPr/>
                    <a:lstStyle/>
                    <a:p>
                      <a:pPr algn="ctr" fontAlgn="b"/>
                      <a:r>
                        <a:rPr lang="en-GB" sz="1100" b="0" i="0" u="none" strike="noStrike" dirty="0">
                          <a:solidFill>
                            <a:srgbClr val="000000"/>
                          </a:solidFill>
                          <a:effectLst/>
                          <a:latin typeface="Calibri" panose="020F0502020204030204" pitchFamily="34" charset="0"/>
                        </a:rPr>
                        <a:t>7</a:t>
                      </a:r>
                    </a:p>
                  </a:txBody>
                  <a:tcPr marL="0" marR="0" marT="0" marB="0" anchor="b"/>
                </a:tc>
                <a:tc>
                  <a:txBody>
                    <a:bodyPr/>
                    <a:lstStyle/>
                    <a:p>
                      <a:pPr algn="l" fontAlgn="b"/>
                      <a:r>
                        <a:rPr lang="en-GB" sz="1000" b="0" i="0" u="none" strike="noStrike">
                          <a:solidFill>
                            <a:srgbClr val="000000"/>
                          </a:solidFill>
                          <a:effectLst/>
                          <a:latin typeface="Arial" panose="020B0604020202020204" pitchFamily="34" charset="0"/>
                        </a:rPr>
                        <a:t>Oaklands Terrace Cilfynydd</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01/05/2026</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01/06/2026</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01/08/2026</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 £       1,500,000.00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3216989020"/>
                  </a:ext>
                </a:extLst>
              </a:tr>
              <a:tr h="269478">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Afon Cynon / Wellington Street</a:t>
                      </a:r>
                    </a:p>
                  </a:txBody>
                  <a:tcPr marL="0" marR="0" marT="0" marB="0" anchor="b"/>
                </a:tc>
                <a:tc>
                  <a:txBody>
                    <a:bodyPr/>
                    <a:lstStyle/>
                    <a:p>
                      <a:pPr algn="ctr" fontAlgn="ctr"/>
                      <a:r>
                        <a:rPr lang="en-GB" sz="1000" b="0" i="0" u="none" strike="noStrike">
                          <a:solidFill>
                            <a:srgbClr val="000000"/>
                          </a:solidFill>
                          <a:effectLst/>
                          <a:latin typeface="Arial" panose="020B0604020202020204" pitchFamily="34" charset="0"/>
                        </a:rPr>
                        <a:t>01/05/2026</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01/06/2026</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01/07/2026</a:t>
                      </a:r>
                    </a:p>
                  </a:txBody>
                  <a:tcPr marL="0" marR="0" marT="0" marB="0" anchor="b"/>
                </a:tc>
                <a:tc>
                  <a:txBody>
                    <a:bodyPr/>
                    <a:lstStyle/>
                    <a:p>
                      <a:pPr algn="ctr" fontAlgn="b"/>
                      <a:r>
                        <a:rPr lang="en-GB" sz="1100" b="0" i="0" u="none" strike="noStrike">
                          <a:solidFill>
                            <a:srgbClr val="000000"/>
                          </a:solidFill>
                          <a:effectLst/>
                          <a:latin typeface="Calibri" panose="020F0502020204030204" pitchFamily="34" charset="0"/>
                        </a:rPr>
                        <a:t> tbc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3245252706"/>
                  </a:ext>
                </a:extLst>
              </a:tr>
              <a:tr h="269478">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tc>
                <a:tc>
                  <a:txBody>
                    <a:bodyPr/>
                    <a:lstStyle/>
                    <a:p>
                      <a:pPr algn="l" fontAlgn="b"/>
                      <a:r>
                        <a:rPr lang="en-GB" sz="1100" b="0" i="0" u="none" strike="noStrike" dirty="0" err="1">
                          <a:solidFill>
                            <a:srgbClr val="000000"/>
                          </a:solidFill>
                          <a:effectLst/>
                          <a:latin typeface="Calibri" panose="020F0502020204030204" pitchFamily="34" charset="0"/>
                        </a:rPr>
                        <a:t>Cefnpennar</a:t>
                      </a:r>
                      <a:r>
                        <a:rPr lang="en-GB" sz="1100" b="0" i="0" u="none" strike="noStrike" dirty="0">
                          <a:solidFill>
                            <a:srgbClr val="000000"/>
                          </a:solidFill>
                          <a:effectLst/>
                          <a:latin typeface="Calibri" panose="020F0502020204030204" pitchFamily="34" charset="0"/>
                        </a:rPr>
                        <a:t> Rd FAS</a:t>
                      </a:r>
                    </a:p>
                  </a:txBody>
                  <a:tcPr marL="0" marR="0" marT="0" marB="0" anchor="b"/>
                </a:tc>
                <a:tc>
                  <a:txBody>
                    <a:bodyPr/>
                    <a:lstStyle/>
                    <a:p>
                      <a:pPr algn="ctr" fontAlgn="ctr"/>
                      <a:r>
                        <a:rPr lang="en-GB" sz="1000" b="0" i="0" u="none" strike="noStrike" dirty="0">
                          <a:solidFill>
                            <a:srgbClr val="000000"/>
                          </a:solidFill>
                          <a:effectLst/>
                          <a:latin typeface="Arial" panose="020B0604020202020204" pitchFamily="34" charset="0"/>
                        </a:rPr>
                        <a:t>01/05/2026</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01/06/2026</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01/08/2026</a:t>
                      </a:r>
                    </a:p>
                  </a:txBody>
                  <a:tcPr marL="0" marR="0" marT="0" marB="0" anchor="b"/>
                </a:tc>
                <a:tc>
                  <a:txBody>
                    <a:bodyPr/>
                    <a:lstStyle/>
                    <a:p>
                      <a:pPr algn="ctr" fontAlgn="b"/>
                      <a:r>
                        <a:rPr lang="en-GB" sz="1100" b="0" i="0" u="none" strike="noStrike" dirty="0">
                          <a:solidFill>
                            <a:srgbClr val="000000"/>
                          </a:solidFill>
                          <a:effectLst/>
                          <a:latin typeface="Calibri" panose="020F0502020204030204" pitchFamily="34" charset="0"/>
                        </a:rPr>
                        <a:t> tbc </a:t>
                      </a:r>
                    </a:p>
                  </a:txBody>
                  <a:tcPr marL="0" marR="0" marT="0" marB="0" anchor="b"/>
                </a:tc>
                <a:tc>
                  <a:txBody>
                    <a:bodyPr/>
                    <a:lstStyle/>
                    <a:p>
                      <a:pPr algn="ctr"/>
                      <a:endParaRPr lang="en-GB" sz="1400">
                        <a:latin typeface="+mn-lt"/>
                      </a:endParaRPr>
                    </a:p>
                  </a:txBody>
                  <a:tcPr/>
                </a:tc>
                <a:extLst>
                  <a:ext uri="{0D108BD9-81ED-4DB2-BD59-A6C34878D82A}">
                    <a16:rowId xmlns:a16="http://schemas.microsoft.com/office/drawing/2014/main" val="1809197151"/>
                  </a:ext>
                </a:extLst>
              </a:tr>
              <a:tr h="269478">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ctr"/>
                      <a:endParaRPr lang="en-GB" sz="1400" b="0" i="0" u="none" strike="noStrike" dirty="0">
                        <a:effectLst/>
                        <a:latin typeface="+mn-lt"/>
                      </a:endParaRPr>
                    </a:p>
                  </a:txBody>
                  <a:tcPr marL="0" marR="0" marT="0" marB="0" anchor="ctr"/>
                </a:tc>
                <a:tc>
                  <a:txBody>
                    <a:bodyPr/>
                    <a:lstStyle/>
                    <a:p>
                      <a:pPr algn="ctr"/>
                      <a:endParaRPr lang="en-GB" sz="1400" dirty="0">
                        <a:latin typeface="+mn-lt"/>
                      </a:endParaRPr>
                    </a:p>
                  </a:txBody>
                  <a:tcPr/>
                </a:tc>
                <a:tc>
                  <a:txBody>
                    <a:bodyPr/>
                    <a:lstStyle/>
                    <a:p>
                      <a:pPr algn="ctr"/>
                      <a:endParaRPr lang="en-GB" sz="1400" dirty="0">
                        <a:latin typeface="+mn-lt"/>
                      </a:endParaRPr>
                    </a:p>
                  </a:txBody>
                  <a:tcPr/>
                </a:tc>
                <a:tc>
                  <a:txBody>
                    <a:bodyPr/>
                    <a:lstStyle/>
                    <a:p>
                      <a:pPr algn="ctr"/>
                      <a:endParaRPr lang="en-GB" sz="1400" dirty="0">
                        <a:latin typeface="+mn-lt"/>
                      </a:endParaRPr>
                    </a:p>
                  </a:txBody>
                  <a:tcPr/>
                </a:tc>
                <a:tc>
                  <a:txBody>
                    <a:bodyPr/>
                    <a:lstStyle/>
                    <a:p>
                      <a:pPr algn="ctr"/>
                      <a:endParaRPr lang="en-GB" sz="1400" dirty="0">
                        <a:latin typeface="+mn-lt"/>
                      </a:endParaRPr>
                    </a:p>
                  </a:txBody>
                  <a:tcPr/>
                </a:tc>
                <a:tc>
                  <a:txBody>
                    <a:bodyPr/>
                    <a:lstStyle/>
                    <a:p>
                      <a:pPr algn="ctr"/>
                      <a:endParaRPr lang="en-GB" sz="1400">
                        <a:latin typeface="+mn-lt"/>
                      </a:endParaRPr>
                    </a:p>
                  </a:txBody>
                  <a:tcPr/>
                </a:tc>
                <a:extLst>
                  <a:ext uri="{0D108BD9-81ED-4DB2-BD59-A6C34878D82A}">
                    <a16:rowId xmlns:a16="http://schemas.microsoft.com/office/drawing/2014/main" val="1869329620"/>
                  </a:ext>
                </a:extLst>
              </a:tr>
              <a:tr h="269478">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GB" sz="1400" b="0" i="0" u="none" strike="noStrike" dirty="0">
                        <a:effectLst/>
                        <a:latin typeface="+mn-lt"/>
                      </a:endParaRPr>
                    </a:p>
                  </a:txBody>
                  <a:tcPr marL="0" marR="0" marT="0" marB="0" anchor="b"/>
                </a:tc>
                <a:tc>
                  <a:txBody>
                    <a:bodyPr/>
                    <a:lstStyle/>
                    <a:p>
                      <a:pPr algn="ctr"/>
                      <a:endParaRPr lang="en-GB" sz="1400" dirty="0">
                        <a:latin typeface="+mn-lt"/>
                      </a:endParaRPr>
                    </a:p>
                  </a:txBody>
                  <a:tcPr/>
                </a:tc>
                <a:tc>
                  <a:txBody>
                    <a:bodyPr/>
                    <a:lstStyle/>
                    <a:p>
                      <a:pPr algn="ctr"/>
                      <a:endParaRPr lang="en-GB" sz="1400" dirty="0">
                        <a:latin typeface="+mn-lt"/>
                      </a:endParaRPr>
                    </a:p>
                  </a:txBody>
                  <a:tcPr/>
                </a:tc>
                <a:tc>
                  <a:txBody>
                    <a:bodyPr/>
                    <a:lstStyle/>
                    <a:p>
                      <a:pPr algn="ctr"/>
                      <a:endParaRPr lang="en-GB" sz="1400">
                        <a:latin typeface="+mn-lt"/>
                      </a:endParaRPr>
                    </a:p>
                  </a:txBody>
                  <a:tcPr/>
                </a:tc>
                <a:tc>
                  <a:txBody>
                    <a:bodyPr/>
                    <a:lstStyle/>
                    <a:p>
                      <a:pPr algn="ctr"/>
                      <a:endParaRPr lang="en-GB" sz="1400" dirty="0">
                        <a:latin typeface="+mn-lt"/>
                      </a:endParaRPr>
                    </a:p>
                  </a:txBody>
                  <a:tcPr/>
                </a:tc>
                <a:tc>
                  <a:txBody>
                    <a:bodyPr/>
                    <a:lstStyle/>
                    <a:p>
                      <a:pPr algn="ctr"/>
                      <a:endParaRPr lang="en-GB" sz="1400">
                        <a:latin typeface="+mn-lt"/>
                      </a:endParaRPr>
                    </a:p>
                  </a:txBody>
                  <a:tcPr/>
                </a:tc>
                <a:extLst>
                  <a:ext uri="{0D108BD9-81ED-4DB2-BD59-A6C34878D82A}">
                    <a16:rowId xmlns:a16="http://schemas.microsoft.com/office/drawing/2014/main" val="780612888"/>
                  </a:ext>
                </a:extLst>
              </a:tr>
              <a:tr h="269478">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GB" sz="1400" b="0" i="0" u="none" strike="noStrike">
                        <a:effectLst/>
                        <a:latin typeface="+mn-lt"/>
                      </a:endParaRPr>
                    </a:p>
                  </a:txBody>
                  <a:tcPr marL="0" marR="0" marT="0" marB="0" anchor="b"/>
                </a:tc>
                <a:tc>
                  <a:txBody>
                    <a:bodyPr/>
                    <a:lstStyle/>
                    <a:p>
                      <a:pPr algn="ctr"/>
                      <a:endParaRPr lang="en-GB" sz="1400">
                        <a:latin typeface="+mn-lt"/>
                      </a:endParaRPr>
                    </a:p>
                  </a:txBody>
                  <a:tcPr/>
                </a:tc>
                <a:tc>
                  <a:txBody>
                    <a:bodyPr/>
                    <a:lstStyle/>
                    <a:p>
                      <a:pPr algn="ctr"/>
                      <a:endParaRPr lang="en-GB" sz="1400">
                        <a:latin typeface="+mn-lt"/>
                      </a:endParaRPr>
                    </a:p>
                  </a:txBody>
                  <a:tcPr/>
                </a:tc>
                <a:tc>
                  <a:txBody>
                    <a:bodyPr/>
                    <a:lstStyle/>
                    <a:p>
                      <a:pPr algn="ctr"/>
                      <a:endParaRPr lang="en-GB" sz="1400" dirty="0">
                        <a:latin typeface="+mn-lt"/>
                      </a:endParaRPr>
                    </a:p>
                  </a:txBody>
                  <a:tcPr/>
                </a:tc>
                <a:tc>
                  <a:txBody>
                    <a:bodyPr/>
                    <a:lstStyle/>
                    <a:p>
                      <a:pPr algn="ctr"/>
                      <a:endParaRPr lang="en-GB" sz="1400" dirty="0">
                        <a:latin typeface="+mn-lt"/>
                      </a:endParaRPr>
                    </a:p>
                  </a:txBody>
                  <a:tcPr/>
                </a:tc>
                <a:tc>
                  <a:txBody>
                    <a:bodyPr/>
                    <a:lstStyle/>
                    <a:p>
                      <a:pPr algn="ctr"/>
                      <a:endParaRPr lang="en-GB" sz="1400" dirty="0">
                        <a:latin typeface="+mn-lt"/>
                      </a:endParaRPr>
                    </a:p>
                  </a:txBody>
                  <a:tcPr/>
                </a:tc>
                <a:extLst>
                  <a:ext uri="{0D108BD9-81ED-4DB2-BD59-A6C34878D82A}">
                    <a16:rowId xmlns:a16="http://schemas.microsoft.com/office/drawing/2014/main" val="1730813204"/>
                  </a:ext>
                </a:extLst>
              </a:tr>
            </a:tbl>
          </a:graphicData>
        </a:graphic>
      </p:graphicFrame>
    </p:spTree>
    <p:extLst>
      <p:ext uri="{BB962C8B-B14F-4D97-AF65-F5344CB8AC3E}">
        <p14:creationId xmlns:p14="http://schemas.microsoft.com/office/powerpoint/2010/main" val="4062220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578003"/>
            <a:ext cx="12370130" cy="6970413"/>
            <a:chOff x="-178130" y="-112413"/>
            <a:chExt cx="12370130" cy="6970413"/>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5"/>
              <a:srcRect l="82268" t="62571" r="10100" b="26349"/>
              <a:stretch/>
            </p:blipFill>
            <p:spPr>
              <a:xfrm>
                <a:off x="8752114" y="5355771"/>
                <a:ext cx="3439886" cy="1502229"/>
              </a:xfrm>
              <a:prstGeom prst="rect">
                <a:avLst/>
              </a:prstGeom>
            </p:spPr>
          </p:pic>
        </p:grpSp>
      </p:grpSp>
      <p:sp>
        <p:nvSpPr>
          <p:cNvPr id="2" name="Title 1"/>
          <p:cNvSpPr>
            <a:spLocks noGrp="1"/>
          </p:cNvSpPr>
          <p:nvPr>
            <p:ph type="title"/>
          </p:nvPr>
        </p:nvSpPr>
        <p:spPr>
          <a:xfrm>
            <a:off x="838199" y="221072"/>
            <a:ext cx="10515600" cy="758825"/>
          </a:xfrm>
        </p:spPr>
        <p:txBody>
          <a:bodyPr>
            <a:normAutofit fontScale="90000"/>
          </a:bodyPr>
          <a:lstStyle/>
          <a:p>
            <a:pPr algn="ct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Monmouthshire - Future Pipeline</a:t>
            </a:r>
            <a:br>
              <a:rPr lang="en-GB"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Rob Davies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t>
            </a:r>
          </a:p>
        </p:txBody>
      </p:sp>
      <p:graphicFrame>
        <p:nvGraphicFramePr>
          <p:cNvPr id="14" name="Content Placeholder 13">
            <a:extLst>
              <a:ext uri="{FF2B5EF4-FFF2-40B4-BE49-F238E27FC236}">
                <a16:creationId xmlns:a16="http://schemas.microsoft.com/office/drawing/2014/main" id="{529544BA-8A51-E292-B0B8-27C599754F86}"/>
              </a:ext>
            </a:extLst>
          </p:cNvPr>
          <p:cNvGraphicFramePr>
            <a:graphicFrameLocks noGrp="1"/>
          </p:cNvGraphicFramePr>
          <p:nvPr>
            <p:ph idx="1"/>
            <p:extLst>
              <p:ext uri="{D42A27DB-BD31-4B8C-83A1-F6EECF244321}">
                <p14:modId xmlns:p14="http://schemas.microsoft.com/office/powerpoint/2010/main" val="1868801940"/>
              </p:ext>
            </p:extLst>
          </p:nvPr>
        </p:nvGraphicFramePr>
        <p:xfrm>
          <a:off x="465238" y="1265349"/>
          <a:ext cx="11261523" cy="3624832"/>
        </p:xfrm>
        <a:graphic>
          <a:graphicData uri="http://schemas.openxmlformats.org/drawingml/2006/table">
            <a:tbl>
              <a:tblPr firstRow="1" bandRow="1">
                <a:tableStyleId>{21E4AEA4-8DFA-4A89-87EB-49C32662AFE0}</a:tableStyleId>
              </a:tblPr>
              <a:tblGrid>
                <a:gridCol w="1168790">
                  <a:extLst>
                    <a:ext uri="{9D8B030D-6E8A-4147-A177-3AD203B41FA5}">
                      <a16:colId xmlns:a16="http://schemas.microsoft.com/office/drawing/2014/main" val="1087643813"/>
                    </a:ext>
                  </a:extLst>
                </a:gridCol>
                <a:gridCol w="2335110">
                  <a:extLst>
                    <a:ext uri="{9D8B030D-6E8A-4147-A177-3AD203B41FA5}">
                      <a16:colId xmlns:a16="http://schemas.microsoft.com/office/drawing/2014/main" val="3802234633"/>
                    </a:ext>
                  </a:extLst>
                </a:gridCol>
                <a:gridCol w="1322467">
                  <a:extLst>
                    <a:ext uri="{9D8B030D-6E8A-4147-A177-3AD203B41FA5}">
                      <a16:colId xmlns:a16="http://schemas.microsoft.com/office/drawing/2014/main" val="225107834"/>
                    </a:ext>
                  </a:extLst>
                </a:gridCol>
                <a:gridCol w="1608789">
                  <a:extLst>
                    <a:ext uri="{9D8B030D-6E8A-4147-A177-3AD203B41FA5}">
                      <a16:colId xmlns:a16="http://schemas.microsoft.com/office/drawing/2014/main" val="1342237850"/>
                    </a:ext>
                  </a:extLst>
                </a:gridCol>
                <a:gridCol w="1608789">
                  <a:extLst>
                    <a:ext uri="{9D8B030D-6E8A-4147-A177-3AD203B41FA5}">
                      <a16:colId xmlns:a16="http://schemas.microsoft.com/office/drawing/2014/main" val="3544311948"/>
                    </a:ext>
                  </a:extLst>
                </a:gridCol>
                <a:gridCol w="1608789">
                  <a:extLst>
                    <a:ext uri="{9D8B030D-6E8A-4147-A177-3AD203B41FA5}">
                      <a16:colId xmlns:a16="http://schemas.microsoft.com/office/drawing/2014/main" val="4053535526"/>
                    </a:ext>
                  </a:extLst>
                </a:gridCol>
                <a:gridCol w="1608789">
                  <a:extLst>
                    <a:ext uri="{9D8B030D-6E8A-4147-A177-3AD203B41FA5}">
                      <a16:colId xmlns:a16="http://schemas.microsoft.com/office/drawing/2014/main" val="3642667752"/>
                    </a:ext>
                  </a:extLst>
                </a:gridCol>
              </a:tblGrid>
              <a:tr h="1222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Lot Number </a:t>
                      </a:r>
                    </a:p>
                    <a:p>
                      <a:endParaRPr lang="en-GB"/>
                    </a:p>
                  </a:txBody>
                  <a:tcPr/>
                </a:tc>
                <a:tc>
                  <a:txBody>
                    <a:bodyPr/>
                    <a:lstStyle/>
                    <a:p>
                      <a:r>
                        <a:rPr lang="en-GB"/>
                        <a:t>Description of works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Estimate Mini comp Date </a:t>
                      </a:r>
                    </a:p>
                  </a:txBody>
                  <a:tcPr/>
                </a:tc>
                <a:tc>
                  <a:txBody>
                    <a:bodyPr/>
                    <a:lstStyle/>
                    <a:p>
                      <a:r>
                        <a:rPr lang="en-GB" dirty="0"/>
                        <a:t>Estimate mini comp end date </a:t>
                      </a:r>
                    </a:p>
                  </a:txBody>
                  <a:tcPr/>
                </a:tc>
                <a:tc>
                  <a:txBody>
                    <a:bodyPr/>
                    <a:lstStyle/>
                    <a:p>
                      <a:r>
                        <a:rPr lang="en-GB"/>
                        <a:t>Expected start date</a:t>
                      </a:r>
                    </a:p>
                  </a:txBody>
                  <a:tcPr/>
                </a:tc>
                <a:tc>
                  <a:txBody>
                    <a:bodyPr/>
                    <a:lstStyle/>
                    <a:p>
                      <a:r>
                        <a:rPr lang="en-GB" dirty="0"/>
                        <a:t>Estimated £ of Works</a:t>
                      </a:r>
                    </a:p>
                  </a:txBody>
                  <a:tcPr/>
                </a:tc>
                <a:tc>
                  <a:txBody>
                    <a:bodyPr/>
                    <a:lstStyle/>
                    <a:p>
                      <a:r>
                        <a:rPr lang="en-GB" sz="1800" b="1" kern="1200" dirty="0">
                          <a:solidFill>
                            <a:schemeClr val="lt1"/>
                          </a:solidFill>
                          <a:effectLst/>
                          <a:latin typeface="+mn-lt"/>
                          <a:ea typeface="+mn-ea"/>
                          <a:cs typeface="+mn-cs"/>
                        </a:rPr>
                        <a:t>Likelihood</a:t>
                      </a:r>
                    </a:p>
                    <a:p>
                      <a:r>
                        <a:rPr lang="en-GB" sz="1800" b="1" i="1" kern="1200" dirty="0">
                          <a:solidFill>
                            <a:schemeClr val="lt1"/>
                          </a:solidFill>
                          <a:effectLst/>
                          <a:latin typeface="+mn-lt"/>
                          <a:ea typeface="+mn-ea"/>
                          <a:cs typeface="+mn-cs"/>
                        </a:rPr>
                        <a:t>Red</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Amber</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Green</a:t>
                      </a:r>
                      <a:r>
                        <a:rPr lang="en-GB" sz="1800" b="1" kern="1200" dirty="0">
                          <a:solidFill>
                            <a:schemeClr val="lt1"/>
                          </a:solidFill>
                          <a:effectLst/>
                          <a:latin typeface="+mn-lt"/>
                          <a:ea typeface="+mn-ea"/>
                          <a:cs typeface="+mn-cs"/>
                        </a:rPr>
                        <a:t> </a:t>
                      </a:r>
                      <a:endParaRPr lang="en-GB" dirty="0"/>
                    </a:p>
                  </a:txBody>
                  <a:tcPr/>
                </a:tc>
                <a:extLst>
                  <a:ext uri="{0D108BD9-81ED-4DB2-BD59-A6C34878D82A}">
                    <a16:rowId xmlns:a16="http://schemas.microsoft.com/office/drawing/2014/main" val="2935624019"/>
                  </a:ext>
                </a:extLst>
              </a:tr>
              <a:tr h="518473">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a:lnSpc>
                          <a:spcPct val="107000"/>
                        </a:lnSpc>
                        <a:spcAft>
                          <a:spcPts val="80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Wyebridge</a:t>
                      </a:r>
                      <a:r>
                        <a:rPr lang="en-GB" sz="1400" dirty="0">
                          <a:effectLst/>
                          <a:latin typeface="Calibri" panose="020F0502020204030204" pitchFamily="34" charset="0"/>
                          <a:ea typeface="Calibri" panose="020F0502020204030204" pitchFamily="34" charset="0"/>
                          <a:cs typeface="Times New Roman" panose="02020603050405020304" pitchFamily="18" charset="0"/>
                        </a:rPr>
                        <a:t> Resurfacing, Monmouth</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01/02/2024</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01/03/2024</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01/03/2025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£590,000.00</a:t>
                      </a:r>
                    </a:p>
                  </a:txBody>
                  <a:tcPr marL="68580" marR="68580" marT="0" marB="0"/>
                </a:tc>
                <a:tc>
                  <a:txBody>
                    <a:bodyPr/>
                    <a:lstStyle/>
                    <a:p>
                      <a:pPr>
                        <a:lnSpc>
                          <a:spcPct val="107000"/>
                        </a:lnSpc>
                        <a:spcAft>
                          <a:spcPts val="800"/>
                        </a:spcAft>
                      </a:pPr>
                      <a:r>
                        <a:rPr lang="en-GB" sz="1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AMBER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5488088"/>
                  </a:ext>
                </a:extLst>
              </a:tr>
              <a:tr h="643335">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Bus Turnaround Infrastructure</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01/04/2025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01/05/2025</a:t>
                      </a:r>
                    </a:p>
                  </a:txBody>
                  <a:tcPr marL="68580" marR="68580" marT="0" marB="0"/>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TBC</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£180,000.00</a:t>
                      </a:r>
                    </a:p>
                  </a:txBody>
                  <a:tcPr marL="68580" marR="68580" marT="0" marB="0"/>
                </a:tc>
                <a:tc>
                  <a:txBody>
                    <a:bodyPr/>
                    <a:lstStyle/>
                    <a:p>
                      <a:pPr>
                        <a:lnSpc>
                          <a:spcPct val="107000"/>
                        </a:lnSpc>
                        <a:spcAft>
                          <a:spcPts val="800"/>
                        </a:spcAft>
                      </a:pPr>
                      <a:r>
                        <a:rPr lang="en-GB" sz="14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AMBER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3524198"/>
                  </a:ext>
                </a:extLst>
              </a:tr>
              <a:tr h="455695">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Active Travel Route</a:t>
                      </a:r>
                    </a:p>
                  </a:txBody>
                  <a:tcPr marL="68580" marR="68580" marT="0" marB="0"/>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2025</a:t>
                      </a:r>
                    </a:p>
                  </a:txBody>
                  <a:tcPr marL="68580" marR="68580" marT="0" marB="0"/>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2025</a:t>
                      </a:r>
                    </a:p>
                  </a:txBody>
                  <a:tcPr marL="68580" marR="68580" marT="0" marB="0"/>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£350,000.00</a:t>
                      </a:r>
                    </a:p>
                  </a:txBody>
                  <a:tcPr marL="68580" marR="68580" marT="0" marB="0"/>
                </a:tc>
                <a:tc>
                  <a:txBody>
                    <a:bodyPr/>
                    <a:lstStyle/>
                    <a:p>
                      <a:pPr>
                        <a:lnSpc>
                          <a:spcPct val="107000"/>
                        </a:lnSpc>
                        <a:spcAft>
                          <a:spcPts val="800"/>
                        </a:spcAft>
                      </a:pPr>
                      <a:r>
                        <a:rPr lang="en-GB"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9197151"/>
                  </a:ext>
                </a:extLst>
              </a:tr>
              <a:tr h="459030">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Monmouth Road, Usk -Active Travel Route.</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01/01/2025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01/01/2025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01/02/2025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£230,000.00</a:t>
                      </a:r>
                    </a:p>
                  </a:txBody>
                  <a:tcPr marL="68580" marR="68580" marT="0" marB="0"/>
                </a:tc>
                <a:tc>
                  <a:txBody>
                    <a:bodyPr/>
                    <a:lstStyle/>
                    <a:p>
                      <a:pPr>
                        <a:lnSpc>
                          <a:spcPct val="107000"/>
                        </a:lnSpc>
                        <a:spcAft>
                          <a:spcPts val="800"/>
                        </a:spcAft>
                      </a:pPr>
                      <a:r>
                        <a:rPr lang="en-GB" sz="14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GREEN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9096530"/>
                  </a:ext>
                </a:extLst>
              </a:tr>
              <a:tr h="326135">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Twyn Sq resurfacing, Usk</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01/11/2024</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01/01/2025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01/01/2025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£35,000.00</a:t>
                      </a:r>
                    </a:p>
                  </a:txBody>
                  <a:tcPr marL="68580" marR="68580" marT="0" marB="0"/>
                </a:tc>
                <a:tc>
                  <a:txBody>
                    <a:bodyPr/>
                    <a:lstStyle/>
                    <a:p>
                      <a:pPr>
                        <a:lnSpc>
                          <a:spcPct val="107000"/>
                        </a:lnSpc>
                        <a:spcAft>
                          <a:spcPts val="800"/>
                        </a:spcAft>
                      </a:pPr>
                      <a:r>
                        <a:rPr lang="en-GB"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GREEN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5738672"/>
                  </a:ext>
                </a:extLst>
              </a:tr>
            </a:tbl>
          </a:graphicData>
        </a:graphic>
      </p:graphicFrame>
      <p:pic>
        <p:nvPicPr>
          <p:cNvPr id="3" name="Picture 2">
            <a:extLst>
              <a:ext uri="{FF2B5EF4-FFF2-40B4-BE49-F238E27FC236}">
                <a16:creationId xmlns:a16="http://schemas.microsoft.com/office/drawing/2014/main" id="{993B3C09-7861-8670-E4E1-63EF66A84F52}"/>
              </a:ext>
            </a:extLst>
          </p:cNvPr>
          <p:cNvPicPr>
            <a:picLocks noGrp="1" noRot="1" noChangeAspect="1" noMove="1" noResize="1" noEditPoints="1" noAdjustHandles="1" noChangeArrowheads="1" noChangeShapeType="1" noCrop="1"/>
          </p:cNvPicPr>
          <p:nvPr/>
        </p:nvPicPr>
        <p:blipFill>
          <a:blip r:embed="rId6"/>
          <a:stretch>
            <a:fillRect/>
          </a:stretch>
        </p:blipFill>
        <p:spPr>
          <a:xfrm>
            <a:off x="4115325" y="5368418"/>
            <a:ext cx="2195885" cy="1200076"/>
          </a:xfrm>
          <a:prstGeom prst="rect">
            <a:avLst/>
          </a:prstGeom>
        </p:spPr>
      </p:pic>
    </p:spTree>
    <p:extLst>
      <p:ext uri="{BB962C8B-B14F-4D97-AF65-F5344CB8AC3E}">
        <p14:creationId xmlns:p14="http://schemas.microsoft.com/office/powerpoint/2010/main" val="757036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12413"/>
            <a:ext cx="12370130" cy="6970413"/>
            <a:chOff x="-178130" y="-112413"/>
            <a:chExt cx="12370130" cy="6970413"/>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5"/>
              <a:srcRect l="82268" t="62571" r="10100" b="26349"/>
              <a:stretch/>
            </p:blipFill>
            <p:spPr>
              <a:xfrm>
                <a:off x="8752114" y="5355771"/>
                <a:ext cx="3439886" cy="1502229"/>
              </a:xfrm>
              <a:prstGeom prst="rect">
                <a:avLst/>
              </a:prstGeom>
            </p:spPr>
          </p:pic>
        </p:grpSp>
      </p:grpSp>
      <p:sp>
        <p:nvSpPr>
          <p:cNvPr id="2" name="Title 1"/>
          <p:cNvSpPr>
            <a:spLocks noGrp="1"/>
          </p:cNvSpPr>
          <p:nvPr>
            <p:ph type="title"/>
          </p:nvPr>
        </p:nvSpPr>
        <p:spPr>
          <a:xfrm>
            <a:off x="838200" y="944405"/>
            <a:ext cx="10515600" cy="758825"/>
          </a:xfrm>
        </p:spPr>
        <p:txBody>
          <a:bodyPr>
            <a:normAutofit fontScale="90000"/>
          </a:bodyPr>
          <a:lstStyle/>
          <a:p>
            <a:pPr algn="ctr"/>
            <a:r>
              <a:rPr lang="en-GB" dirty="0">
                <a:latin typeface="Arial" panose="020B0604020202020204" pitchFamily="34" charset="0"/>
                <a:cs typeface="Arial" panose="020B0604020202020204" pitchFamily="34" charset="0"/>
              </a:rPr>
              <a:t>Newport - Future Pipeline </a:t>
            </a:r>
            <a:br>
              <a:rPr lang="en-GB" dirty="0">
                <a:latin typeface="Arial" panose="020B0604020202020204" pitchFamily="34" charset="0"/>
                <a:cs typeface="Arial" panose="020B0604020202020204" pitchFamily="34" charset="0"/>
              </a:rPr>
            </a:br>
            <a:r>
              <a:rPr lang="en-GB" sz="2200" dirty="0">
                <a:latin typeface="+mn-lt"/>
              </a:rPr>
              <a:t>Michael Owen and Meirion </a:t>
            </a:r>
            <a:r>
              <a:rPr lang="en-GB" sz="2200" dirty="0" err="1">
                <a:latin typeface="+mn-lt"/>
              </a:rPr>
              <a:t>Humpheys</a:t>
            </a:r>
            <a:br>
              <a:rPr lang="en-GB" sz="4400" dirty="0">
                <a:latin typeface="+mn-lt"/>
              </a:rPr>
            </a:br>
            <a:endParaRPr lang="en-GB" dirty="0">
              <a:latin typeface="Arial" panose="020B0604020202020204" pitchFamily="34" charset="0"/>
              <a:cs typeface="Arial" panose="020B0604020202020204" pitchFamily="34" charset="0"/>
            </a:endParaRPr>
          </a:p>
        </p:txBody>
      </p:sp>
      <p:graphicFrame>
        <p:nvGraphicFramePr>
          <p:cNvPr id="14" name="Content Placeholder 13">
            <a:extLst>
              <a:ext uri="{FF2B5EF4-FFF2-40B4-BE49-F238E27FC236}">
                <a16:creationId xmlns:a16="http://schemas.microsoft.com/office/drawing/2014/main" id="{529544BA-8A51-E292-B0B8-27C599754F86}"/>
              </a:ext>
            </a:extLst>
          </p:cNvPr>
          <p:cNvGraphicFramePr>
            <a:graphicFrameLocks noGrp="1"/>
          </p:cNvGraphicFramePr>
          <p:nvPr>
            <p:ph idx="1"/>
            <p:extLst>
              <p:ext uri="{D42A27DB-BD31-4B8C-83A1-F6EECF244321}">
                <p14:modId xmlns:p14="http://schemas.microsoft.com/office/powerpoint/2010/main" val="792466274"/>
              </p:ext>
            </p:extLst>
          </p:nvPr>
        </p:nvGraphicFramePr>
        <p:xfrm>
          <a:off x="690564" y="1556216"/>
          <a:ext cx="10810872" cy="4064309"/>
        </p:xfrm>
        <a:graphic>
          <a:graphicData uri="http://schemas.openxmlformats.org/drawingml/2006/table">
            <a:tbl>
              <a:tblPr firstRow="1" bandRow="1">
                <a:tableStyleId>{21E4AEA4-8DFA-4A89-87EB-49C32662AFE0}</a:tableStyleId>
              </a:tblPr>
              <a:tblGrid>
                <a:gridCol w="1445079">
                  <a:extLst>
                    <a:ext uri="{9D8B030D-6E8A-4147-A177-3AD203B41FA5}">
                      <a16:colId xmlns:a16="http://schemas.microsoft.com/office/drawing/2014/main" val="1087643813"/>
                    </a:ext>
                  </a:extLst>
                </a:gridCol>
                <a:gridCol w="1643743">
                  <a:extLst>
                    <a:ext uri="{9D8B030D-6E8A-4147-A177-3AD203B41FA5}">
                      <a16:colId xmlns:a16="http://schemas.microsoft.com/office/drawing/2014/main" val="3802234633"/>
                    </a:ext>
                  </a:extLst>
                </a:gridCol>
                <a:gridCol w="1544410">
                  <a:extLst>
                    <a:ext uri="{9D8B030D-6E8A-4147-A177-3AD203B41FA5}">
                      <a16:colId xmlns:a16="http://schemas.microsoft.com/office/drawing/2014/main" val="225107834"/>
                    </a:ext>
                  </a:extLst>
                </a:gridCol>
                <a:gridCol w="1544410">
                  <a:extLst>
                    <a:ext uri="{9D8B030D-6E8A-4147-A177-3AD203B41FA5}">
                      <a16:colId xmlns:a16="http://schemas.microsoft.com/office/drawing/2014/main" val="1342237850"/>
                    </a:ext>
                  </a:extLst>
                </a:gridCol>
                <a:gridCol w="1544410">
                  <a:extLst>
                    <a:ext uri="{9D8B030D-6E8A-4147-A177-3AD203B41FA5}">
                      <a16:colId xmlns:a16="http://schemas.microsoft.com/office/drawing/2014/main" val="3544311948"/>
                    </a:ext>
                  </a:extLst>
                </a:gridCol>
                <a:gridCol w="1544410">
                  <a:extLst>
                    <a:ext uri="{9D8B030D-6E8A-4147-A177-3AD203B41FA5}">
                      <a16:colId xmlns:a16="http://schemas.microsoft.com/office/drawing/2014/main" val="4053535526"/>
                    </a:ext>
                  </a:extLst>
                </a:gridCol>
                <a:gridCol w="1544410">
                  <a:extLst>
                    <a:ext uri="{9D8B030D-6E8A-4147-A177-3AD203B41FA5}">
                      <a16:colId xmlns:a16="http://schemas.microsoft.com/office/drawing/2014/main" val="3320697452"/>
                    </a:ext>
                  </a:extLst>
                </a:gridCol>
              </a:tblGrid>
              <a:tr h="1295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Lot Number </a:t>
                      </a:r>
                    </a:p>
                    <a:p>
                      <a:endParaRPr lang="en-GB" dirty="0"/>
                    </a:p>
                  </a:txBody>
                  <a:tcPr/>
                </a:tc>
                <a:tc>
                  <a:txBody>
                    <a:bodyPr/>
                    <a:lstStyle/>
                    <a:p>
                      <a:r>
                        <a:rPr lang="en-GB"/>
                        <a:t>Description of works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Estimate Mini comp Date </a:t>
                      </a:r>
                    </a:p>
                  </a:txBody>
                  <a:tcPr/>
                </a:tc>
                <a:tc>
                  <a:txBody>
                    <a:bodyPr/>
                    <a:lstStyle/>
                    <a:p>
                      <a:r>
                        <a:rPr lang="en-GB" dirty="0"/>
                        <a:t>Estimate mini comp end date </a:t>
                      </a:r>
                    </a:p>
                  </a:txBody>
                  <a:tcPr/>
                </a:tc>
                <a:tc>
                  <a:txBody>
                    <a:bodyPr/>
                    <a:lstStyle/>
                    <a:p>
                      <a:r>
                        <a:rPr lang="en-GB"/>
                        <a:t>Expected start date</a:t>
                      </a:r>
                    </a:p>
                  </a:txBody>
                  <a:tcPr/>
                </a:tc>
                <a:tc>
                  <a:txBody>
                    <a:bodyPr/>
                    <a:lstStyle/>
                    <a:p>
                      <a:r>
                        <a:rPr lang="en-GB" dirty="0"/>
                        <a:t>Estimated £ of Works</a:t>
                      </a:r>
                    </a:p>
                  </a:txBody>
                  <a:tcPr/>
                </a:tc>
                <a:tc>
                  <a:txBody>
                    <a:bodyPr/>
                    <a:lstStyle/>
                    <a:p>
                      <a:r>
                        <a:rPr lang="en-GB" sz="1800" b="1" kern="1200" dirty="0">
                          <a:solidFill>
                            <a:schemeClr val="lt1"/>
                          </a:solidFill>
                          <a:effectLst/>
                          <a:latin typeface="+mn-lt"/>
                          <a:ea typeface="+mn-ea"/>
                          <a:cs typeface="+mn-cs"/>
                        </a:rPr>
                        <a:t>Likelihood</a:t>
                      </a:r>
                    </a:p>
                    <a:p>
                      <a:r>
                        <a:rPr lang="en-GB" sz="1800" b="1" i="1" kern="1200" dirty="0">
                          <a:solidFill>
                            <a:schemeClr val="lt1"/>
                          </a:solidFill>
                          <a:effectLst/>
                          <a:latin typeface="+mn-lt"/>
                          <a:ea typeface="+mn-ea"/>
                          <a:cs typeface="+mn-cs"/>
                        </a:rPr>
                        <a:t>Red</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Amber</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Green</a:t>
                      </a:r>
                      <a:r>
                        <a:rPr lang="en-GB" sz="1800" b="1" kern="1200" dirty="0">
                          <a:solidFill>
                            <a:schemeClr val="lt1"/>
                          </a:solidFill>
                          <a:effectLst/>
                          <a:latin typeface="+mn-lt"/>
                          <a:ea typeface="+mn-ea"/>
                          <a:cs typeface="+mn-cs"/>
                        </a:rPr>
                        <a:t> </a:t>
                      </a:r>
                      <a:endParaRPr lang="en-GB" dirty="0"/>
                    </a:p>
                  </a:txBody>
                  <a:tcPr/>
                </a:tc>
                <a:extLst>
                  <a:ext uri="{0D108BD9-81ED-4DB2-BD59-A6C34878D82A}">
                    <a16:rowId xmlns:a16="http://schemas.microsoft.com/office/drawing/2014/main" val="2935624019"/>
                  </a:ext>
                </a:extLst>
              </a:tr>
              <a:tr h="486508">
                <a:tc>
                  <a:txBody>
                    <a:bodyPr/>
                    <a:lstStyle/>
                    <a:p>
                      <a:endParaRPr lang="en-GB"/>
                    </a:p>
                  </a:txBody>
                  <a:tcPr/>
                </a:tc>
                <a:tc>
                  <a:txBody>
                    <a:bodyPr/>
                    <a:lstStyle/>
                    <a:p>
                      <a:pPr>
                        <a:lnSpc>
                          <a:spcPct val="107000"/>
                        </a:lnSpc>
                        <a:spcAft>
                          <a:spcPts val="80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C’way</a:t>
                      </a:r>
                      <a:r>
                        <a:rPr lang="en-GB" sz="1400" dirty="0">
                          <a:effectLst/>
                          <a:latin typeface="Calibri" panose="020F0502020204030204" pitchFamily="34" charset="0"/>
                          <a:ea typeface="Calibri" panose="020F0502020204030204" pitchFamily="34" charset="0"/>
                          <a:cs typeface="Times New Roman" panose="02020603050405020304" pitchFamily="18" charset="0"/>
                        </a:rPr>
                        <a:t> Preservation treatments</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01/04/2025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01/05/2025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01/06/2025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£390000.00</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Amber</a:t>
                      </a:r>
                    </a:p>
                  </a:txBody>
                  <a:tcPr marL="68580" marR="68580" marT="0" marB="0"/>
                </a:tc>
                <a:extLst>
                  <a:ext uri="{0D108BD9-81ED-4DB2-BD59-A6C34878D82A}">
                    <a16:rowId xmlns:a16="http://schemas.microsoft.com/office/drawing/2014/main" val="1809197151"/>
                  </a:ext>
                </a:extLst>
              </a:tr>
              <a:tr h="486508">
                <a:tc>
                  <a:txBody>
                    <a:bodyPr/>
                    <a:lstStyle/>
                    <a:p>
                      <a:endParaRPr lang="en-GB"/>
                    </a:p>
                  </a:txBody>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C-way Resurfacing works</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01/05/2025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01/06/2025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01/07/2025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£260000.00</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Amber</a:t>
                      </a:r>
                    </a:p>
                  </a:txBody>
                  <a:tcPr marL="68580" marR="68580" marT="0" marB="0"/>
                </a:tc>
                <a:extLst>
                  <a:ext uri="{0D108BD9-81ED-4DB2-BD59-A6C34878D82A}">
                    <a16:rowId xmlns:a16="http://schemas.microsoft.com/office/drawing/2014/main" val="1869329620"/>
                  </a:ext>
                </a:extLst>
              </a:tr>
              <a:tr h="404096">
                <a:tc>
                  <a:txBody>
                    <a:bodyPr/>
                    <a:lstStyle/>
                    <a:p>
                      <a:endParaRPr lang="en-GB"/>
                    </a:p>
                  </a:txBody>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Shared use &amp; pedestrian improvements</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01/06/2025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01/08/2025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01/09/2025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£1000000.00</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Red</a:t>
                      </a:r>
                    </a:p>
                  </a:txBody>
                  <a:tcPr marL="68580" marR="68580" marT="0" marB="0"/>
                </a:tc>
                <a:extLst>
                  <a:ext uri="{0D108BD9-81ED-4DB2-BD59-A6C34878D82A}">
                    <a16:rowId xmlns:a16="http://schemas.microsoft.com/office/drawing/2014/main" val="823338722"/>
                  </a:ext>
                </a:extLst>
              </a:tr>
              <a:tr h="404096">
                <a:tc>
                  <a:txBody>
                    <a:bodyPr/>
                    <a:lstStyle/>
                    <a:p>
                      <a:endParaRPr lang="en-GB"/>
                    </a:p>
                  </a:txBody>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Shared use &amp; pedestrian improvements</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01/06/2025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01/07/2025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01/09/2025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£300000.00</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Amber</a:t>
                      </a:r>
                    </a:p>
                  </a:txBody>
                  <a:tcPr marL="68580" marR="68580" marT="0" marB="0"/>
                </a:tc>
                <a:extLst>
                  <a:ext uri="{0D108BD9-81ED-4DB2-BD59-A6C34878D82A}">
                    <a16:rowId xmlns:a16="http://schemas.microsoft.com/office/drawing/2014/main" val="780612888"/>
                  </a:ext>
                </a:extLst>
              </a:tr>
              <a:tr h="404096">
                <a:tc>
                  <a:txBody>
                    <a:bodyPr/>
                    <a:lstStyle/>
                    <a:p>
                      <a:endParaRPr lang="en-GB"/>
                    </a:p>
                  </a:txBody>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EV Charging Facilities</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01/02/2025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01/03/2025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01/05/2025</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£175000.00</a:t>
                      </a:r>
                    </a:p>
                  </a:txBody>
                  <a:tcPr marL="68580" marR="68580" marT="0" marB="0"/>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Amber</a:t>
                      </a:r>
                    </a:p>
                  </a:txBody>
                  <a:tcPr marL="68580" marR="68580" marT="0" marB="0"/>
                </a:tc>
                <a:extLst>
                  <a:ext uri="{0D108BD9-81ED-4DB2-BD59-A6C34878D82A}">
                    <a16:rowId xmlns:a16="http://schemas.microsoft.com/office/drawing/2014/main" val="2922263987"/>
                  </a:ext>
                </a:extLst>
              </a:tr>
            </a:tbl>
          </a:graphicData>
        </a:graphic>
      </p:graphicFrame>
      <p:pic>
        <p:nvPicPr>
          <p:cNvPr id="5" name="Picture 4">
            <a:extLst>
              <a:ext uri="{FF2B5EF4-FFF2-40B4-BE49-F238E27FC236}">
                <a16:creationId xmlns:a16="http://schemas.microsoft.com/office/drawing/2014/main" id="{EBEC62CB-6824-E7CE-577C-8588370CA258}"/>
              </a:ext>
            </a:extLst>
          </p:cNvPr>
          <p:cNvPicPr>
            <a:picLocks noGrp="1" noRot="1" noChangeAspect="1" noMove="1" noResize="1" noEditPoints="1" noAdjustHandles="1" noChangeArrowheads="1" noChangeShapeType="1" noCrop="1"/>
          </p:cNvPicPr>
          <p:nvPr/>
        </p:nvPicPr>
        <p:blipFill>
          <a:blip r:embed="rId6"/>
          <a:stretch>
            <a:fillRect/>
          </a:stretch>
        </p:blipFill>
        <p:spPr>
          <a:xfrm>
            <a:off x="4217955" y="5641223"/>
            <a:ext cx="2213040" cy="1207113"/>
          </a:xfrm>
          <a:prstGeom prst="rect">
            <a:avLst/>
          </a:prstGeom>
        </p:spPr>
      </p:pic>
    </p:spTree>
    <p:extLst>
      <p:ext uri="{BB962C8B-B14F-4D97-AF65-F5344CB8AC3E}">
        <p14:creationId xmlns:p14="http://schemas.microsoft.com/office/powerpoint/2010/main" val="516558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22077"/>
            <a:ext cx="12370130" cy="6970413"/>
            <a:chOff x="-178130" y="-112413"/>
            <a:chExt cx="12370130" cy="6970413"/>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5"/>
              <a:srcRect l="82268" t="62571" r="10100" b="26349"/>
              <a:stretch/>
            </p:blipFill>
            <p:spPr>
              <a:xfrm>
                <a:off x="8752114" y="5355771"/>
                <a:ext cx="3439886" cy="1502229"/>
              </a:xfrm>
              <a:prstGeom prst="rect">
                <a:avLst/>
              </a:prstGeom>
            </p:spPr>
          </p:pic>
        </p:grpSp>
      </p:grpSp>
      <p:sp>
        <p:nvSpPr>
          <p:cNvPr id="2" name="Title 1"/>
          <p:cNvSpPr>
            <a:spLocks noGrp="1"/>
          </p:cNvSpPr>
          <p:nvPr>
            <p:ph type="title"/>
          </p:nvPr>
        </p:nvSpPr>
        <p:spPr>
          <a:xfrm>
            <a:off x="838200" y="896065"/>
            <a:ext cx="10515600" cy="758825"/>
          </a:xfrm>
        </p:spPr>
        <p:txBody>
          <a:bodyPr>
            <a:normAutofit fontScale="90000"/>
          </a:bodyPr>
          <a:lstStyle/>
          <a:p>
            <a:pPr algn="ctr"/>
            <a:r>
              <a:rPr lang="en-GB">
                <a:latin typeface="Arial" panose="020B0604020202020204" pitchFamily="34" charset="0"/>
                <a:cs typeface="Arial" panose="020B0604020202020204" pitchFamily="34" charset="0"/>
              </a:rPr>
              <a:t>Bridgend- Future Pipeline </a:t>
            </a:r>
            <a:br>
              <a:rPr lang="en-GB">
                <a:latin typeface="Arial" panose="020B0604020202020204" pitchFamily="34" charset="0"/>
                <a:cs typeface="Arial" panose="020B0604020202020204" pitchFamily="34" charset="0"/>
              </a:rPr>
            </a:br>
            <a:r>
              <a:rPr lang="en-GB" sz="3100">
                <a:latin typeface="Arial" panose="020B0604020202020204" pitchFamily="34" charset="0"/>
                <a:cs typeface="Arial" panose="020B0604020202020204" pitchFamily="34" charset="0"/>
              </a:rPr>
              <a:t>Tahir Saleem</a:t>
            </a:r>
            <a:br>
              <a:rPr lang="en-GB" sz="4400">
                <a:latin typeface="+mn-lt"/>
              </a:rPr>
            </a:br>
            <a:endParaRPr lang="en-GB">
              <a:latin typeface="Arial" panose="020B0604020202020204" pitchFamily="34" charset="0"/>
              <a:cs typeface="Arial" panose="020B0604020202020204" pitchFamily="34" charset="0"/>
            </a:endParaRPr>
          </a:p>
        </p:txBody>
      </p:sp>
      <p:graphicFrame>
        <p:nvGraphicFramePr>
          <p:cNvPr id="14" name="Content Placeholder 13">
            <a:extLst>
              <a:ext uri="{FF2B5EF4-FFF2-40B4-BE49-F238E27FC236}">
                <a16:creationId xmlns:a16="http://schemas.microsoft.com/office/drawing/2014/main" id="{529544BA-8A51-E292-B0B8-27C599754F86}"/>
              </a:ext>
            </a:extLst>
          </p:cNvPr>
          <p:cNvGraphicFramePr>
            <a:graphicFrameLocks noGrp="1"/>
          </p:cNvGraphicFramePr>
          <p:nvPr>
            <p:ph idx="1"/>
            <p:extLst>
              <p:ext uri="{D42A27DB-BD31-4B8C-83A1-F6EECF244321}">
                <p14:modId xmlns:p14="http://schemas.microsoft.com/office/powerpoint/2010/main" val="3427838613"/>
              </p:ext>
            </p:extLst>
          </p:nvPr>
        </p:nvGraphicFramePr>
        <p:xfrm>
          <a:off x="754310" y="1829276"/>
          <a:ext cx="10810872" cy="3042920"/>
        </p:xfrm>
        <a:graphic>
          <a:graphicData uri="http://schemas.openxmlformats.org/drawingml/2006/table">
            <a:tbl>
              <a:tblPr firstRow="1" bandRow="1">
                <a:tableStyleId>{21E4AEA4-8DFA-4A89-87EB-49C32662AFE0}</a:tableStyleId>
              </a:tblPr>
              <a:tblGrid>
                <a:gridCol w="1445079">
                  <a:extLst>
                    <a:ext uri="{9D8B030D-6E8A-4147-A177-3AD203B41FA5}">
                      <a16:colId xmlns:a16="http://schemas.microsoft.com/office/drawing/2014/main" val="1087643813"/>
                    </a:ext>
                  </a:extLst>
                </a:gridCol>
                <a:gridCol w="1643743">
                  <a:extLst>
                    <a:ext uri="{9D8B030D-6E8A-4147-A177-3AD203B41FA5}">
                      <a16:colId xmlns:a16="http://schemas.microsoft.com/office/drawing/2014/main" val="3802234633"/>
                    </a:ext>
                  </a:extLst>
                </a:gridCol>
                <a:gridCol w="1544410">
                  <a:extLst>
                    <a:ext uri="{9D8B030D-6E8A-4147-A177-3AD203B41FA5}">
                      <a16:colId xmlns:a16="http://schemas.microsoft.com/office/drawing/2014/main" val="225107834"/>
                    </a:ext>
                  </a:extLst>
                </a:gridCol>
                <a:gridCol w="1544410">
                  <a:extLst>
                    <a:ext uri="{9D8B030D-6E8A-4147-A177-3AD203B41FA5}">
                      <a16:colId xmlns:a16="http://schemas.microsoft.com/office/drawing/2014/main" val="1342237850"/>
                    </a:ext>
                  </a:extLst>
                </a:gridCol>
                <a:gridCol w="1544410">
                  <a:extLst>
                    <a:ext uri="{9D8B030D-6E8A-4147-A177-3AD203B41FA5}">
                      <a16:colId xmlns:a16="http://schemas.microsoft.com/office/drawing/2014/main" val="3544311948"/>
                    </a:ext>
                  </a:extLst>
                </a:gridCol>
                <a:gridCol w="1544410">
                  <a:extLst>
                    <a:ext uri="{9D8B030D-6E8A-4147-A177-3AD203B41FA5}">
                      <a16:colId xmlns:a16="http://schemas.microsoft.com/office/drawing/2014/main" val="4053535526"/>
                    </a:ext>
                  </a:extLst>
                </a:gridCol>
                <a:gridCol w="1544410">
                  <a:extLst>
                    <a:ext uri="{9D8B030D-6E8A-4147-A177-3AD203B41FA5}">
                      <a16:colId xmlns:a16="http://schemas.microsoft.com/office/drawing/2014/main" val="400390081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Lot Number </a:t>
                      </a:r>
                    </a:p>
                    <a:p>
                      <a:endParaRPr lang="en-GB"/>
                    </a:p>
                  </a:txBody>
                  <a:tcPr/>
                </a:tc>
                <a:tc>
                  <a:txBody>
                    <a:bodyPr/>
                    <a:lstStyle/>
                    <a:p>
                      <a:r>
                        <a:rPr lang="en-GB"/>
                        <a:t>Description of works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Estimate Mini comp Date </a:t>
                      </a:r>
                    </a:p>
                  </a:txBody>
                  <a:tcPr/>
                </a:tc>
                <a:tc>
                  <a:txBody>
                    <a:bodyPr/>
                    <a:lstStyle/>
                    <a:p>
                      <a:r>
                        <a:rPr lang="en-GB"/>
                        <a:t>Estimate mini comp end date </a:t>
                      </a:r>
                    </a:p>
                  </a:txBody>
                  <a:tcPr/>
                </a:tc>
                <a:tc>
                  <a:txBody>
                    <a:bodyPr/>
                    <a:lstStyle/>
                    <a:p>
                      <a:r>
                        <a:rPr lang="en-GB"/>
                        <a:t>Expected start date</a:t>
                      </a:r>
                    </a:p>
                  </a:txBody>
                  <a:tcPr/>
                </a:tc>
                <a:tc>
                  <a:txBody>
                    <a:bodyPr/>
                    <a:lstStyle/>
                    <a:p>
                      <a:r>
                        <a:rPr lang="en-GB" dirty="0"/>
                        <a:t>Estimated £ of Works</a:t>
                      </a:r>
                    </a:p>
                  </a:txBody>
                  <a:tcPr/>
                </a:tc>
                <a:tc>
                  <a:txBody>
                    <a:bodyPr/>
                    <a:lstStyle/>
                    <a:p>
                      <a:r>
                        <a:rPr lang="en-GB" sz="1800" b="1" kern="1200" dirty="0">
                          <a:solidFill>
                            <a:schemeClr val="lt1"/>
                          </a:solidFill>
                          <a:effectLst/>
                          <a:latin typeface="+mn-lt"/>
                          <a:ea typeface="+mn-ea"/>
                          <a:cs typeface="+mn-cs"/>
                        </a:rPr>
                        <a:t>Likelihood</a:t>
                      </a:r>
                    </a:p>
                    <a:p>
                      <a:r>
                        <a:rPr lang="en-GB" sz="1800" b="1" i="1" kern="1200" dirty="0">
                          <a:solidFill>
                            <a:schemeClr val="lt1"/>
                          </a:solidFill>
                          <a:effectLst/>
                          <a:latin typeface="+mn-lt"/>
                          <a:ea typeface="+mn-ea"/>
                          <a:cs typeface="+mn-cs"/>
                        </a:rPr>
                        <a:t>Red</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Amber</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Green</a:t>
                      </a:r>
                      <a:r>
                        <a:rPr lang="en-GB" sz="1800" b="1" kern="1200" dirty="0">
                          <a:solidFill>
                            <a:schemeClr val="lt1"/>
                          </a:solidFill>
                          <a:effectLst/>
                          <a:latin typeface="+mn-lt"/>
                          <a:ea typeface="+mn-ea"/>
                          <a:cs typeface="+mn-cs"/>
                        </a:rPr>
                        <a:t> </a:t>
                      </a:r>
                      <a:endParaRPr lang="en-GB" dirty="0"/>
                    </a:p>
                  </a:txBody>
                  <a:tcPr/>
                </a:tc>
                <a:extLst>
                  <a:ext uri="{0D108BD9-81ED-4DB2-BD59-A6C34878D82A}">
                    <a16:rowId xmlns:a16="http://schemas.microsoft.com/office/drawing/2014/main" val="2935624019"/>
                  </a:ext>
                </a:extLst>
              </a:tr>
              <a:tr h="370840">
                <a:tc>
                  <a:txBody>
                    <a:bodyPr/>
                    <a:lstStyle/>
                    <a:p>
                      <a:endParaRPr lang="en-GB"/>
                    </a:p>
                  </a:txBody>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9197151"/>
                  </a:ext>
                </a:extLst>
              </a:tr>
              <a:tr h="370840">
                <a:tc>
                  <a:txBody>
                    <a:bodyPr/>
                    <a:lstStyle/>
                    <a:p>
                      <a:endParaRPr lang="en-GB"/>
                    </a:p>
                  </a:txBody>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9329620"/>
                  </a:ext>
                </a:extLst>
              </a:tr>
              <a:tr h="370840">
                <a:tc>
                  <a:txBody>
                    <a:bodyPr/>
                    <a:lstStyle/>
                    <a:p>
                      <a:endParaRPr lang="en-GB"/>
                    </a:p>
                  </a:txBody>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3338722"/>
                  </a:ext>
                </a:extLst>
              </a:tr>
              <a:tr h="370840">
                <a:tc>
                  <a:txBody>
                    <a:bodyPr/>
                    <a:lstStyle/>
                    <a:p>
                      <a:endParaRPr lang="en-GB"/>
                    </a:p>
                  </a:txBody>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0612888"/>
                  </a:ext>
                </a:extLst>
              </a:tr>
              <a:tr h="370840">
                <a:tc>
                  <a:txBody>
                    <a:bodyPr/>
                    <a:lstStyle/>
                    <a:p>
                      <a:endParaRPr lang="en-GB"/>
                    </a:p>
                  </a:txBody>
                  <a:tcPr/>
                </a:tc>
                <a:tc>
                  <a:txBody>
                    <a:bodyPr/>
                    <a:lstStyle/>
                    <a:p>
                      <a:endParaRPr lang="en-GB"/>
                    </a:p>
                  </a:txBody>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2263987"/>
                  </a:ext>
                </a:extLst>
              </a:tr>
            </a:tbl>
          </a:graphicData>
        </a:graphic>
      </p:graphicFrame>
      <p:pic>
        <p:nvPicPr>
          <p:cNvPr id="5" name="Picture 4">
            <a:extLst>
              <a:ext uri="{FF2B5EF4-FFF2-40B4-BE49-F238E27FC236}">
                <a16:creationId xmlns:a16="http://schemas.microsoft.com/office/drawing/2014/main" id="{314B1E91-E472-BFC4-7CB2-62907057BFFB}"/>
              </a:ext>
            </a:extLst>
          </p:cNvPr>
          <p:cNvPicPr>
            <a:picLocks noGrp="1" noRot="1" noChangeAspect="1" noMove="1" noResize="1" noEditPoints="1" noAdjustHandles="1" noChangeArrowheads="1" noChangeShapeType="1" noCrop="1"/>
          </p:cNvPicPr>
          <p:nvPr/>
        </p:nvPicPr>
        <p:blipFill>
          <a:blip r:embed="rId6"/>
          <a:stretch>
            <a:fillRect/>
          </a:stretch>
        </p:blipFill>
        <p:spPr>
          <a:xfrm>
            <a:off x="4167279" y="5641223"/>
            <a:ext cx="2213040" cy="1207113"/>
          </a:xfrm>
          <a:prstGeom prst="rect">
            <a:avLst/>
          </a:prstGeom>
        </p:spPr>
      </p:pic>
    </p:spTree>
    <p:extLst>
      <p:ext uri="{BB962C8B-B14F-4D97-AF65-F5344CB8AC3E}">
        <p14:creationId xmlns:p14="http://schemas.microsoft.com/office/powerpoint/2010/main" val="3528040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12413"/>
            <a:ext cx="12370130" cy="6970413"/>
            <a:chOff x="-178130" y="-112413"/>
            <a:chExt cx="12370130" cy="6970413"/>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5"/>
              <a:srcRect l="82268" t="62571" r="10100" b="26349"/>
              <a:stretch/>
            </p:blipFill>
            <p:spPr>
              <a:xfrm>
                <a:off x="8752114" y="5355771"/>
                <a:ext cx="3439886" cy="1502229"/>
              </a:xfrm>
              <a:prstGeom prst="rect">
                <a:avLst/>
              </a:prstGeom>
            </p:spPr>
          </p:pic>
        </p:grpSp>
      </p:grpSp>
      <p:sp>
        <p:nvSpPr>
          <p:cNvPr id="2" name="Title 1"/>
          <p:cNvSpPr>
            <a:spLocks noGrp="1"/>
          </p:cNvSpPr>
          <p:nvPr>
            <p:ph type="title"/>
          </p:nvPr>
        </p:nvSpPr>
        <p:spPr>
          <a:xfrm>
            <a:off x="779477" y="671250"/>
            <a:ext cx="10515600" cy="758825"/>
          </a:xfrm>
        </p:spPr>
        <p:txBody>
          <a:bodyPr>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Torfaen - Future Pipeline </a:t>
            </a:r>
            <a:br>
              <a:rPr lang="en-GB">
                <a:latin typeface="Arial" panose="020B0604020202020204" pitchFamily="34" charset="0"/>
                <a:cs typeface="Arial" panose="020B0604020202020204" pitchFamily="34" charset="0"/>
              </a:rPr>
            </a:br>
            <a:r>
              <a:rPr lang="en-GB" sz="3100">
                <a:latin typeface="Arial" panose="020B0604020202020204" pitchFamily="34" charset="0"/>
                <a:cs typeface="Arial" panose="020B0604020202020204" pitchFamily="34" charset="0"/>
              </a:rPr>
              <a:t>Clare Woodward and Sarah Herbert</a:t>
            </a:r>
            <a:br>
              <a:rPr lang="en-GB" sz="4400">
                <a:latin typeface="+mn-lt"/>
              </a:rPr>
            </a:br>
            <a:endParaRPr lang="en-GB">
              <a:latin typeface="Arial" panose="020B0604020202020204" pitchFamily="34" charset="0"/>
              <a:cs typeface="Arial" panose="020B0604020202020204" pitchFamily="34" charset="0"/>
            </a:endParaRPr>
          </a:p>
        </p:txBody>
      </p:sp>
      <p:graphicFrame>
        <p:nvGraphicFramePr>
          <p:cNvPr id="14" name="Content Placeholder 13">
            <a:extLst>
              <a:ext uri="{FF2B5EF4-FFF2-40B4-BE49-F238E27FC236}">
                <a16:creationId xmlns:a16="http://schemas.microsoft.com/office/drawing/2014/main" id="{529544BA-8A51-E292-B0B8-27C599754F86}"/>
              </a:ext>
            </a:extLst>
          </p:cNvPr>
          <p:cNvGraphicFramePr>
            <a:graphicFrameLocks noGrp="1"/>
          </p:cNvGraphicFramePr>
          <p:nvPr>
            <p:ph idx="1"/>
            <p:extLst>
              <p:ext uri="{D42A27DB-BD31-4B8C-83A1-F6EECF244321}">
                <p14:modId xmlns:p14="http://schemas.microsoft.com/office/powerpoint/2010/main" val="3574977098"/>
              </p:ext>
            </p:extLst>
          </p:nvPr>
        </p:nvGraphicFramePr>
        <p:xfrm>
          <a:off x="779477" y="1725191"/>
          <a:ext cx="10809303" cy="3582868"/>
        </p:xfrm>
        <a:graphic>
          <a:graphicData uri="http://schemas.openxmlformats.org/drawingml/2006/table">
            <a:tbl>
              <a:tblPr firstRow="1" bandRow="1">
                <a:tableStyleId>{21E4AEA4-8DFA-4A89-87EB-49C32662AFE0}</a:tableStyleId>
              </a:tblPr>
              <a:tblGrid>
                <a:gridCol w="1257117">
                  <a:extLst>
                    <a:ext uri="{9D8B030D-6E8A-4147-A177-3AD203B41FA5}">
                      <a16:colId xmlns:a16="http://schemas.microsoft.com/office/drawing/2014/main" val="1087643813"/>
                    </a:ext>
                  </a:extLst>
                </a:gridCol>
                <a:gridCol w="1950981">
                  <a:extLst>
                    <a:ext uri="{9D8B030D-6E8A-4147-A177-3AD203B41FA5}">
                      <a16:colId xmlns:a16="http://schemas.microsoft.com/office/drawing/2014/main" val="3802234633"/>
                    </a:ext>
                  </a:extLst>
                </a:gridCol>
                <a:gridCol w="1424461">
                  <a:extLst>
                    <a:ext uri="{9D8B030D-6E8A-4147-A177-3AD203B41FA5}">
                      <a16:colId xmlns:a16="http://schemas.microsoft.com/office/drawing/2014/main" val="225107834"/>
                    </a:ext>
                  </a:extLst>
                </a:gridCol>
                <a:gridCol w="1544186">
                  <a:extLst>
                    <a:ext uri="{9D8B030D-6E8A-4147-A177-3AD203B41FA5}">
                      <a16:colId xmlns:a16="http://schemas.microsoft.com/office/drawing/2014/main" val="1342237850"/>
                    </a:ext>
                  </a:extLst>
                </a:gridCol>
                <a:gridCol w="1544186">
                  <a:extLst>
                    <a:ext uri="{9D8B030D-6E8A-4147-A177-3AD203B41FA5}">
                      <a16:colId xmlns:a16="http://schemas.microsoft.com/office/drawing/2014/main" val="3544311948"/>
                    </a:ext>
                  </a:extLst>
                </a:gridCol>
                <a:gridCol w="1544186">
                  <a:extLst>
                    <a:ext uri="{9D8B030D-6E8A-4147-A177-3AD203B41FA5}">
                      <a16:colId xmlns:a16="http://schemas.microsoft.com/office/drawing/2014/main" val="4053535526"/>
                    </a:ext>
                  </a:extLst>
                </a:gridCol>
                <a:gridCol w="1544186">
                  <a:extLst>
                    <a:ext uri="{9D8B030D-6E8A-4147-A177-3AD203B41FA5}">
                      <a16:colId xmlns:a16="http://schemas.microsoft.com/office/drawing/2014/main" val="3813079674"/>
                    </a:ext>
                  </a:extLst>
                </a:gridCol>
              </a:tblGrid>
              <a:tr h="683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Lot Number </a:t>
                      </a:r>
                    </a:p>
                    <a:p>
                      <a:pPr algn="ctr"/>
                      <a:endParaRPr lang="en-GB"/>
                    </a:p>
                  </a:txBody>
                  <a:tcPr/>
                </a:tc>
                <a:tc>
                  <a:txBody>
                    <a:bodyPr/>
                    <a:lstStyle/>
                    <a:p>
                      <a:pPr algn="ctr"/>
                      <a:r>
                        <a:rPr lang="en-GB"/>
                        <a:t>Description of works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Estimate Mini comp Date </a:t>
                      </a:r>
                    </a:p>
                  </a:txBody>
                  <a:tcPr/>
                </a:tc>
                <a:tc>
                  <a:txBody>
                    <a:bodyPr/>
                    <a:lstStyle/>
                    <a:p>
                      <a:pPr algn="ctr"/>
                      <a:r>
                        <a:rPr lang="en-GB"/>
                        <a:t>Estimate mini comp end date </a:t>
                      </a:r>
                    </a:p>
                  </a:txBody>
                  <a:tcPr/>
                </a:tc>
                <a:tc>
                  <a:txBody>
                    <a:bodyPr/>
                    <a:lstStyle/>
                    <a:p>
                      <a:pPr algn="ctr"/>
                      <a:r>
                        <a:rPr lang="en-GB"/>
                        <a:t>Expected start date</a:t>
                      </a:r>
                    </a:p>
                  </a:txBody>
                  <a:tcPr/>
                </a:tc>
                <a:tc>
                  <a:txBody>
                    <a:bodyPr/>
                    <a:lstStyle/>
                    <a:p>
                      <a:pPr algn="ctr"/>
                      <a:r>
                        <a:rPr lang="en-GB" dirty="0"/>
                        <a:t>Estimated £ of Works</a:t>
                      </a:r>
                    </a:p>
                  </a:txBody>
                  <a:tcPr/>
                </a:tc>
                <a:tc>
                  <a:txBody>
                    <a:bodyPr/>
                    <a:lstStyle/>
                    <a:p>
                      <a:r>
                        <a:rPr lang="en-GB" sz="1800" b="1" kern="1200" dirty="0">
                          <a:solidFill>
                            <a:schemeClr val="lt1"/>
                          </a:solidFill>
                          <a:effectLst/>
                          <a:latin typeface="+mn-lt"/>
                          <a:ea typeface="+mn-ea"/>
                          <a:cs typeface="+mn-cs"/>
                        </a:rPr>
                        <a:t>Likelihood</a:t>
                      </a:r>
                    </a:p>
                    <a:p>
                      <a:r>
                        <a:rPr lang="en-GB" sz="1800" b="1" i="1" kern="1200" dirty="0">
                          <a:solidFill>
                            <a:schemeClr val="lt1"/>
                          </a:solidFill>
                          <a:effectLst/>
                          <a:latin typeface="+mn-lt"/>
                          <a:ea typeface="+mn-ea"/>
                          <a:cs typeface="+mn-cs"/>
                        </a:rPr>
                        <a:t>Red</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Amber</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Green</a:t>
                      </a:r>
                      <a:r>
                        <a:rPr lang="en-GB" sz="1800" b="1" kern="1200" dirty="0">
                          <a:solidFill>
                            <a:schemeClr val="lt1"/>
                          </a:solidFill>
                          <a:effectLst/>
                          <a:latin typeface="+mn-lt"/>
                          <a:ea typeface="+mn-ea"/>
                          <a:cs typeface="+mn-cs"/>
                        </a:rPr>
                        <a:t> </a:t>
                      </a:r>
                      <a:endParaRPr lang="en-GB" dirty="0"/>
                    </a:p>
                  </a:txBody>
                  <a:tcPr/>
                </a:tc>
                <a:extLst>
                  <a:ext uri="{0D108BD9-81ED-4DB2-BD59-A6C34878D82A}">
                    <a16:rowId xmlns:a16="http://schemas.microsoft.com/office/drawing/2014/main" val="2935624019"/>
                  </a:ext>
                </a:extLst>
              </a:tr>
              <a:tr h="720400">
                <a:tc>
                  <a:txBody>
                    <a:bodyPr/>
                    <a:lstStyle/>
                    <a:p>
                      <a:pPr algn="ctr"/>
                      <a:endParaRPr lang="en-GB" sz="1400" dirty="0">
                        <a:latin typeface="+mn-lt"/>
                      </a:endParaRPr>
                    </a:p>
                  </a:txBody>
                  <a:tcPr/>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9329620"/>
                  </a:ext>
                </a:extLst>
              </a:tr>
              <a:tr h="476674">
                <a:tc>
                  <a:txBody>
                    <a:bodyPr/>
                    <a:lstStyle/>
                    <a:p>
                      <a:pPr algn="ctr"/>
                      <a:endParaRPr lang="en-GB" sz="1400">
                        <a:latin typeface="+mn-lt"/>
                      </a:endParaRPr>
                    </a:p>
                  </a:txBody>
                  <a:tcPr/>
                </a:tc>
                <a:tc>
                  <a:txBody>
                    <a:bodyPr/>
                    <a:lstStyle/>
                    <a:p>
                      <a:pPr algn="ctr">
                        <a:lnSpc>
                          <a:spcPct val="107000"/>
                        </a:lnSpc>
                        <a:spcAft>
                          <a:spcPts val="80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3338722"/>
                  </a:ext>
                </a:extLst>
              </a:tr>
              <a:tr h="720400">
                <a:tc>
                  <a:txBody>
                    <a:bodyPr/>
                    <a:lstStyle/>
                    <a:p>
                      <a:pPr algn="ctr"/>
                      <a:endParaRPr lang="en-GB" sz="1400">
                        <a:latin typeface="+mn-lt"/>
                      </a:endParaRPr>
                    </a:p>
                  </a:txBody>
                  <a:tcPr/>
                </a:tc>
                <a:tc>
                  <a:txBody>
                    <a:bodyPr/>
                    <a:lstStyle/>
                    <a:p>
                      <a:pPr algn="ctr">
                        <a:lnSpc>
                          <a:spcPct val="107000"/>
                        </a:lnSpc>
                        <a:spcAft>
                          <a:spcPts val="80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2055302"/>
                  </a:ext>
                </a:extLst>
              </a:tr>
              <a:tr h="476674">
                <a:tc>
                  <a:txBody>
                    <a:bodyPr/>
                    <a:lstStyle/>
                    <a:p>
                      <a:pPr algn="ctr"/>
                      <a:endParaRPr lang="en-GB" sz="1400">
                        <a:latin typeface="+mn-lt"/>
                      </a:endParaRPr>
                    </a:p>
                  </a:txBody>
                  <a:tcPr/>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2263987"/>
                  </a:ext>
                </a:extLst>
              </a:tr>
            </a:tbl>
          </a:graphicData>
        </a:graphic>
      </p:graphicFrame>
      <p:pic>
        <p:nvPicPr>
          <p:cNvPr id="5" name="Picture 4">
            <a:extLst>
              <a:ext uri="{FF2B5EF4-FFF2-40B4-BE49-F238E27FC236}">
                <a16:creationId xmlns:a16="http://schemas.microsoft.com/office/drawing/2014/main" id="{A2DF2F9E-91E1-8AC9-1B9E-29A7AD626641}"/>
              </a:ext>
            </a:extLst>
          </p:cNvPr>
          <p:cNvPicPr>
            <a:picLocks noGrp="1" noRot="1" noChangeAspect="1" noMove="1" noResize="1" noEditPoints="1" noAdjustHandles="1" noChangeArrowheads="1" noChangeShapeType="1" noCrop="1"/>
          </p:cNvPicPr>
          <p:nvPr/>
        </p:nvPicPr>
        <p:blipFill>
          <a:blip r:embed="rId6"/>
          <a:stretch>
            <a:fillRect/>
          </a:stretch>
        </p:blipFill>
        <p:spPr>
          <a:xfrm>
            <a:off x="4167279" y="5650887"/>
            <a:ext cx="2213040" cy="1207113"/>
          </a:xfrm>
          <a:prstGeom prst="rect">
            <a:avLst/>
          </a:prstGeom>
        </p:spPr>
      </p:pic>
    </p:spTree>
    <p:extLst>
      <p:ext uri="{BB962C8B-B14F-4D97-AF65-F5344CB8AC3E}">
        <p14:creationId xmlns:p14="http://schemas.microsoft.com/office/powerpoint/2010/main" val="101022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12413"/>
            <a:ext cx="12370130" cy="6970413"/>
            <a:chOff x="-178130" y="-112413"/>
            <a:chExt cx="12370130" cy="6970413"/>
          </a:xfrm>
        </p:grpSpPr>
        <p:pic>
          <p:nvPicPr>
            <p:cNvPr id="4" name="Picture 3" descr="back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4"/>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4"/>
              <a:srcRect l="82268" t="62571" r="10100" b="26349"/>
              <a:stretch/>
            </p:blipFill>
            <p:spPr>
              <a:xfrm>
                <a:off x="8752114" y="5355771"/>
                <a:ext cx="3439886" cy="1502229"/>
              </a:xfrm>
              <a:prstGeom prst="rect">
                <a:avLst/>
              </a:prstGeom>
            </p:spPr>
          </p:pic>
        </p:grpSp>
      </p:grpSp>
      <p:sp>
        <p:nvSpPr>
          <p:cNvPr id="2" name="Title 1"/>
          <p:cNvSpPr>
            <a:spLocks noGrp="1"/>
          </p:cNvSpPr>
          <p:nvPr>
            <p:ph type="title"/>
          </p:nvPr>
        </p:nvSpPr>
        <p:spPr/>
        <p:txBody>
          <a:bodyPr>
            <a:normAutofit/>
          </a:bodyPr>
          <a:lstStyle/>
          <a:p>
            <a:r>
              <a:rPr lang="en-GB" dirty="0">
                <a:solidFill>
                  <a:srgbClr val="ED7D31"/>
                </a:solidFill>
                <a:effectLst/>
                <a:latin typeface="Arial" panose="020B0604020202020204" pitchFamily="34" charset="0"/>
                <a:ea typeface="Calibri" panose="020F0502020204030204" pitchFamily="34" charset="0"/>
                <a:cs typeface="Arial" panose="020B0604020202020204" pitchFamily="34" charset="0"/>
              </a:rPr>
              <a:t>Presentation Agenda</a:t>
            </a:r>
            <a:endParaRPr lang="en-GB" dirty="0">
              <a:solidFill>
                <a:srgbClr val="ED7D3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AD90DB3C-5303-2733-BECB-91B0023A00F9}"/>
              </a:ext>
            </a:extLst>
          </p:cNvPr>
          <p:cNvSpPr>
            <a:spLocks noGrp="1"/>
          </p:cNvSpPr>
          <p:nvPr>
            <p:ph idx="1"/>
          </p:nvPr>
        </p:nvSpPr>
        <p:spPr>
          <a:xfrm>
            <a:off x="532410" y="1690688"/>
            <a:ext cx="10515600" cy="4351338"/>
          </a:xfrm>
        </p:spPr>
        <p:txBody>
          <a:bodyPr/>
          <a:lstStyle/>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Welcome</a:t>
            </a:r>
          </a:p>
          <a:p>
            <a:pPr marL="342900" lvl="0" indent="-342900">
              <a:buFont typeface="Symbol" panose="05050102010706020507" pitchFamily="18" charset="2"/>
              <a:buChar char=""/>
            </a:pPr>
            <a:r>
              <a:rPr lang="en-GB" sz="1800" dirty="0">
                <a:latin typeface="Calibri" panose="020F0502020204030204" pitchFamily="34" charset="0"/>
                <a:ea typeface="Calibri" panose="020F0502020204030204" pitchFamily="34" charset="0"/>
              </a:rPr>
              <a:t>Framework Update</a:t>
            </a:r>
          </a:p>
          <a:p>
            <a:pPr marL="342900" lvl="0" indent="-342900">
              <a:buFont typeface="Symbol" panose="05050102010706020507" pitchFamily="18" charset="2"/>
              <a:buChar char=""/>
            </a:pPr>
            <a:r>
              <a:rPr lang="en-GB" sz="1800" dirty="0">
                <a:latin typeface="Calibri" panose="020F0502020204030204" pitchFamily="34" charset="0"/>
                <a:ea typeface="Calibri" panose="020F0502020204030204" pitchFamily="34" charset="0"/>
              </a:rPr>
              <a:t>Pipeline figures for 2024-2025</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Pipeline updates from clients</a:t>
            </a:r>
          </a:p>
          <a:p>
            <a:pPr marL="342900" lvl="0" indent="-342900">
              <a:buFont typeface="Symbol" panose="05050102010706020507" pitchFamily="18" charset="2"/>
              <a:buChar char=""/>
            </a:pPr>
            <a:r>
              <a:rPr lang="en-GB" sz="1800" dirty="0">
                <a:latin typeface="Calibri" panose="020F0502020204030204" pitchFamily="34" charset="0"/>
                <a:ea typeface="Times New Roman" panose="02020603050405020304" pitchFamily="18" charset="0"/>
              </a:rPr>
              <a:t>Ed Evans of CECA</a:t>
            </a:r>
            <a:endParaRPr lang="en-GB" sz="1800" dirty="0">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AOB</a:t>
            </a:r>
          </a:p>
        </p:txBody>
      </p:sp>
      <p:pic>
        <p:nvPicPr>
          <p:cNvPr id="3" name="Picture 2">
            <a:extLst>
              <a:ext uri="{FF2B5EF4-FFF2-40B4-BE49-F238E27FC236}">
                <a16:creationId xmlns:a16="http://schemas.microsoft.com/office/drawing/2014/main" id="{DFEE36B7-487F-EE49-A470-347750978BFD}"/>
              </a:ext>
            </a:extLst>
          </p:cNvPr>
          <p:cNvPicPr>
            <a:picLocks noGrp="1" noRot="1" noChangeAspect="1" noMove="1" noResize="1" noEditPoints="1" noAdjustHandles="1" noChangeArrowheads="1" noChangeShapeType="1" noCrop="1"/>
          </p:cNvPicPr>
          <p:nvPr/>
        </p:nvPicPr>
        <p:blipFill>
          <a:blip r:embed="rId5"/>
          <a:stretch>
            <a:fillRect/>
          </a:stretch>
        </p:blipFill>
        <p:spPr>
          <a:xfrm>
            <a:off x="4170399" y="5634874"/>
            <a:ext cx="2209920" cy="1207747"/>
          </a:xfrm>
          <a:prstGeom prst="rect">
            <a:avLst/>
          </a:prstGeom>
        </p:spPr>
      </p:pic>
    </p:spTree>
    <p:extLst>
      <p:ext uri="{BB962C8B-B14F-4D97-AF65-F5344CB8AC3E}">
        <p14:creationId xmlns:p14="http://schemas.microsoft.com/office/powerpoint/2010/main" val="2188181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12413"/>
            <a:ext cx="12370130" cy="6970413"/>
            <a:chOff x="-178130" y="-112413"/>
            <a:chExt cx="12370130" cy="6970413"/>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5"/>
              <a:srcRect l="82268" t="62571" r="10100" b="26349"/>
              <a:stretch/>
            </p:blipFill>
            <p:spPr>
              <a:xfrm>
                <a:off x="8752114" y="5355771"/>
                <a:ext cx="3439886" cy="1502229"/>
              </a:xfrm>
              <a:prstGeom prst="rect">
                <a:avLst/>
              </a:prstGeom>
            </p:spPr>
          </p:pic>
        </p:grpSp>
      </p:grpSp>
      <p:sp>
        <p:nvSpPr>
          <p:cNvPr id="2" name="Title 1"/>
          <p:cNvSpPr>
            <a:spLocks noGrp="1"/>
          </p:cNvSpPr>
          <p:nvPr>
            <p:ph type="title"/>
          </p:nvPr>
        </p:nvSpPr>
        <p:spPr>
          <a:xfrm>
            <a:off x="838200" y="785364"/>
            <a:ext cx="10515600" cy="758825"/>
          </a:xfrm>
        </p:spPr>
        <p:txBody>
          <a:bodyPr>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 Vale of Glamorgan - Future Pipeline </a:t>
            </a:r>
            <a:br>
              <a:rPr lang="en-GB">
                <a:latin typeface="Arial" panose="020B0604020202020204" pitchFamily="34" charset="0"/>
                <a:cs typeface="Arial" panose="020B0604020202020204" pitchFamily="34" charset="0"/>
              </a:rPr>
            </a:br>
            <a:r>
              <a:rPr lang="en-GB" sz="3100">
                <a:latin typeface="Arial" panose="020B0604020202020204" pitchFamily="34" charset="0"/>
                <a:cs typeface="Arial" panose="020B0604020202020204" pitchFamily="34" charset="0"/>
              </a:rPr>
              <a:t>Nathan Thomas and Craig Howell</a:t>
            </a:r>
            <a:br>
              <a:rPr lang="en-GB" sz="4400">
                <a:latin typeface="+mn-lt"/>
              </a:rPr>
            </a:br>
            <a:endParaRPr lang="en-GB">
              <a:latin typeface="Arial" panose="020B0604020202020204" pitchFamily="34" charset="0"/>
              <a:cs typeface="Arial" panose="020B0604020202020204" pitchFamily="34" charset="0"/>
            </a:endParaRPr>
          </a:p>
        </p:txBody>
      </p:sp>
      <p:graphicFrame>
        <p:nvGraphicFramePr>
          <p:cNvPr id="14" name="Content Placeholder 13">
            <a:extLst>
              <a:ext uri="{FF2B5EF4-FFF2-40B4-BE49-F238E27FC236}">
                <a16:creationId xmlns:a16="http://schemas.microsoft.com/office/drawing/2014/main" id="{529544BA-8A51-E292-B0B8-27C599754F86}"/>
              </a:ext>
            </a:extLst>
          </p:cNvPr>
          <p:cNvGraphicFramePr>
            <a:graphicFrameLocks noGrp="1"/>
          </p:cNvGraphicFramePr>
          <p:nvPr>
            <p:ph idx="1"/>
            <p:extLst>
              <p:ext uri="{D42A27DB-BD31-4B8C-83A1-F6EECF244321}">
                <p14:modId xmlns:p14="http://schemas.microsoft.com/office/powerpoint/2010/main" val="3831942751"/>
              </p:ext>
            </p:extLst>
          </p:nvPr>
        </p:nvGraphicFramePr>
        <p:xfrm>
          <a:off x="302004" y="2012942"/>
          <a:ext cx="11308358" cy="3192068"/>
        </p:xfrm>
        <a:graphic>
          <a:graphicData uri="http://schemas.openxmlformats.org/drawingml/2006/table">
            <a:tbl>
              <a:tblPr firstRow="1" bandRow="1">
                <a:tableStyleId>{21E4AEA4-8DFA-4A89-87EB-49C32662AFE0}</a:tableStyleId>
              </a:tblPr>
              <a:tblGrid>
                <a:gridCol w="1043985">
                  <a:extLst>
                    <a:ext uri="{9D8B030D-6E8A-4147-A177-3AD203B41FA5}">
                      <a16:colId xmlns:a16="http://schemas.microsoft.com/office/drawing/2014/main" val="1087643813"/>
                    </a:ext>
                  </a:extLst>
                </a:gridCol>
                <a:gridCol w="2764604">
                  <a:extLst>
                    <a:ext uri="{9D8B030D-6E8A-4147-A177-3AD203B41FA5}">
                      <a16:colId xmlns:a16="http://schemas.microsoft.com/office/drawing/2014/main" val="3802234633"/>
                    </a:ext>
                  </a:extLst>
                </a:gridCol>
                <a:gridCol w="1834305">
                  <a:extLst>
                    <a:ext uri="{9D8B030D-6E8A-4147-A177-3AD203B41FA5}">
                      <a16:colId xmlns:a16="http://schemas.microsoft.com/office/drawing/2014/main" val="225107834"/>
                    </a:ext>
                  </a:extLst>
                </a:gridCol>
                <a:gridCol w="1399437">
                  <a:extLst>
                    <a:ext uri="{9D8B030D-6E8A-4147-A177-3AD203B41FA5}">
                      <a16:colId xmlns:a16="http://schemas.microsoft.com/office/drawing/2014/main" val="1342237850"/>
                    </a:ext>
                  </a:extLst>
                </a:gridCol>
                <a:gridCol w="1331723">
                  <a:extLst>
                    <a:ext uri="{9D8B030D-6E8A-4147-A177-3AD203B41FA5}">
                      <a16:colId xmlns:a16="http://schemas.microsoft.com/office/drawing/2014/main" val="3544311948"/>
                    </a:ext>
                  </a:extLst>
                </a:gridCol>
                <a:gridCol w="1467152">
                  <a:extLst>
                    <a:ext uri="{9D8B030D-6E8A-4147-A177-3AD203B41FA5}">
                      <a16:colId xmlns:a16="http://schemas.microsoft.com/office/drawing/2014/main" val="4053535526"/>
                    </a:ext>
                  </a:extLst>
                </a:gridCol>
                <a:gridCol w="1467152">
                  <a:extLst>
                    <a:ext uri="{9D8B030D-6E8A-4147-A177-3AD203B41FA5}">
                      <a16:colId xmlns:a16="http://schemas.microsoft.com/office/drawing/2014/main" val="2913816839"/>
                    </a:ext>
                  </a:extLst>
                </a:gridCol>
              </a:tblGrid>
              <a:tr h="6261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Lot Number </a:t>
                      </a:r>
                    </a:p>
                    <a:p>
                      <a:pPr algn="ctr"/>
                      <a:endParaRPr lang="en-GB"/>
                    </a:p>
                  </a:txBody>
                  <a:tcPr/>
                </a:tc>
                <a:tc>
                  <a:txBody>
                    <a:bodyPr/>
                    <a:lstStyle/>
                    <a:p>
                      <a:pPr algn="ctr"/>
                      <a:r>
                        <a:rPr lang="en-GB"/>
                        <a:t>Description of works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Estimate Mini comp Date </a:t>
                      </a:r>
                    </a:p>
                  </a:txBody>
                  <a:tcPr/>
                </a:tc>
                <a:tc>
                  <a:txBody>
                    <a:bodyPr/>
                    <a:lstStyle/>
                    <a:p>
                      <a:pPr algn="ctr"/>
                      <a:r>
                        <a:rPr lang="en-GB"/>
                        <a:t>Estimate mini comp end date </a:t>
                      </a:r>
                    </a:p>
                  </a:txBody>
                  <a:tcPr/>
                </a:tc>
                <a:tc>
                  <a:txBody>
                    <a:bodyPr/>
                    <a:lstStyle/>
                    <a:p>
                      <a:pPr algn="ctr"/>
                      <a:r>
                        <a:rPr lang="en-GB"/>
                        <a:t>Expected start date</a:t>
                      </a:r>
                    </a:p>
                  </a:txBody>
                  <a:tcPr/>
                </a:tc>
                <a:tc>
                  <a:txBody>
                    <a:bodyPr/>
                    <a:lstStyle/>
                    <a:p>
                      <a:pPr algn="ctr"/>
                      <a:r>
                        <a:rPr lang="en-GB" dirty="0"/>
                        <a:t>Estimated £ of Works</a:t>
                      </a:r>
                    </a:p>
                  </a:txBody>
                  <a:tcPr/>
                </a:tc>
                <a:tc>
                  <a:txBody>
                    <a:bodyPr/>
                    <a:lstStyle/>
                    <a:p>
                      <a:r>
                        <a:rPr lang="en-GB" sz="1800" b="1" kern="1200" dirty="0">
                          <a:solidFill>
                            <a:schemeClr val="lt1"/>
                          </a:solidFill>
                          <a:effectLst/>
                          <a:latin typeface="+mn-lt"/>
                          <a:ea typeface="+mn-ea"/>
                          <a:cs typeface="+mn-cs"/>
                        </a:rPr>
                        <a:t>Likelihood</a:t>
                      </a:r>
                    </a:p>
                    <a:p>
                      <a:r>
                        <a:rPr lang="en-GB" sz="1800" b="1" i="1" kern="1200" dirty="0">
                          <a:solidFill>
                            <a:schemeClr val="lt1"/>
                          </a:solidFill>
                          <a:effectLst/>
                          <a:latin typeface="+mn-lt"/>
                          <a:ea typeface="+mn-ea"/>
                          <a:cs typeface="+mn-cs"/>
                        </a:rPr>
                        <a:t>Red</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Amber</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Green</a:t>
                      </a:r>
                      <a:r>
                        <a:rPr lang="en-GB" sz="1800" b="1" kern="1200" dirty="0">
                          <a:solidFill>
                            <a:schemeClr val="lt1"/>
                          </a:solidFill>
                          <a:effectLst/>
                          <a:latin typeface="+mn-lt"/>
                          <a:ea typeface="+mn-ea"/>
                          <a:cs typeface="+mn-cs"/>
                        </a:rPr>
                        <a:t> </a:t>
                      </a:r>
                      <a:endParaRPr lang="en-GB" dirty="0"/>
                    </a:p>
                  </a:txBody>
                  <a:tcPr/>
                </a:tc>
                <a:extLst>
                  <a:ext uri="{0D108BD9-81ED-4DB2-BD59-A6C34878D82A}">
                    <a16:rowId xmlns:a16="http://schemas.microsoft.com/office/drawing/2014/main" val="2935624019"/>
                  </a:ext>
                </a:extLst>
              </a:tr>
              <a:tr h="645523">
                <a:tc>
                  <a:txBody>
                    <a:bodyPr/>
                    <a:lstStyle/>
                    <a:p>
                      <a:pPr algn="ctr"/>
                      <a:endParaRPr lang="en-GB" sz="1400" dirty="0">
                        <a:latin typeface="+mn-lt"/>
                      </a:endParaRPr>
                    </a:p>
                  </a:txBody>
                  <a:tcPr/>
                </a:tc>
                <a:tc>
                  <a:txBody>
                    <a:bodyPr/>
                    <a:lstStyle/>
                    <a:p>
                      <a:pPr algn="ctr"/>
                      <a:endParaRPr lang="en-GB" sz="14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9197151"/>
                  </a:ext>
                </a:extLst>
              </a:tr>
              <a:tr h="473701">
                <a:tc>
                  <a:txBody>
                    <a:bodyPr/>
                    <a:lstStyle/>
                    <a:p>
                      <a:pPr algn="ctr"/>
                      <a:endParaRPr lang="en-GB" sz="1400" dirty="0">
                        <a:latin typeface="+mn-lt"/>
                      </a:endParaRPr>
                    </a:p>
                  </a:txBody>
                  <a:tcPr/>
                </a:tc>
                <a:tc>
                  <a:txBody>
                    <a:bodyPr/>
                    <a:lstStyle/>
                    <a:p>
                      <a:pPr algn="ctr">
                        <a:lnSpc>
                          <a:spcPct val="107000"/>
                        </a:lnSpc>
                        <a:spcAft>
                          <a:spcPts val="800"/>
                        </a:spcAft>
                      </a:pPr>
                      <a:endParaRPr lang="en-GB" sz="14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9329620"/>
                  </a:ext>
                </a:extLst>
              </a:tr>
              <a:tr h="427839">
                <a:tc>
                  <a:txBody>
                    <a:bodyPr/>
                    <a:lstStyle/>
                    <a:p>
                      <a:pPr algn="ctr"/>
                      <a:endParaRPr lang="en-GB" sz="1400" dirty="0">
                        <a:latin typeface="+mn-lt"/>
                      </a:endParaRPr>
                    </a:p>
                  </a:txBody>
                  <a:tcPr/>
                </a:tc>
                <a:tc>
                  <a:txBody>
                    <a:bodyPr/>
                    <a:lstStyle/>
                    <a:p>
                      <a:pPr algn="ctr">
                        <a:lnSpc>
                          <a:spcPct val="107000"/>
                        </a:lnSpc>
                        <a:spcAft>
                          <a:spcPts val="800"/>
                        </a:spcAft>
                      </a:pPr>
                      <a:endParaRPr lang="en-GB" sz="14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3338722"/>
                  </a:ext>
                </a:extLst>
              </a:tr>
              <a:tr h="456285">
                <a:tc>
                  <a:txBody>
                    <a:bodyPr/>
                    <a:lstStyle/>
                    <a:p>
                      <a:pPr algn="ctr"/>
                      <a:endParaRPr lang="en-GB" sz="1400">
                        <a:latin typeface="+mn-lt"/>
                      </a:endParaRPr>
                    </a:p>
                  </a:txBody>
                  <a:tcPr/>
                </a:tc>
                <a:tc>
                  <a:txBody>
                    <a:bodyPr/>
                    <a:lstStyle/>
                    <a:p>
                      <a:pPr algn="ctr">
                        <a:lnSpc>
                          <a:spcPct val="107000"/>
                        </a:lnSpc>
                        <a:spcAft>
                          <a:spcPts val="800"/>
                        </a:spcAft>
                      </a:pPr>
                      <a:endParaRPr lang="en-GB" sz="14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0612888"/>
                  </a:ext>
                </a:extLst>
              </a:tr>
            </a:tbl>
          </a:graphicData>
        </a:graphic>
      </p:graphicFrame>
      <p:pic>
        <p:nvPicPr>
          <p:cNvPr id="6" name="Picture 5">
            <a:extLst>
              <a:ext uri="{FF2B5EF4-FFF2-40B4-BE49-F238E27FC236}">
                <a16:creationId xmlns:a16="http://schemas.microsoft.com/office/drawing/2014/main" id="{78D6267C-EF01-10AC-C976-5242EC4BC7D9}"/>
              </a:ext>
            </a:extLst>
          </p:cNvPr>
          <p:cNvPicPr>
            <a:picLocks noGrp="1" noRot="1" noChangeAspect="1" noMove="1" noResize="1" noEditPoints="1" noAdjustHandles="1" noChangeArrowheads="1" noChangeShapeType="1" noCrop="1"/>
          </p:cNvPicPr>
          <p:nvPr/>
        </p:nvPicPr>
        <p:blipFill>
          <a:blip r:embed="rId6"/>
          <a:stretch>
            <a:fillRect/>
          </a:stretch>
        </p:blipFill>
        <p:spPr>
          <a:xfrm>
            <a:off x="4167279" y="5617728"/>
            <a:ext cx="2213040" cy="1207113"/>
          </a:xfrm>
          <a:prstGeom prst="rect">
            <a:avLst/>
          </a:prstGeom>
        </p:spPr>
      </p:pic>
    </p:spTree>
    <p:extLst>
      <p:ext uri="{BB962C8B-B14F-4D97-AF65-F5344CB8AC3E}">
        <p14:creationId xmlns:p14="http://schemas.microsoft.com/office/powerpoint/2010/main" val="2497904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2FA215-379D-0B4B-9227-8194F9EED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8322" y="996844"/>
            <a:ext cx="2995356" cy="2124000"/>
          </a:xfrm>
          <a:prstGeom prst="rect">
            <a:avLst/>
          </a:prstGeom>
        </p:spPr>
      </p:pic>
      <p:sp>
        <p:nvSpPr>
          <p:cNvPr id="6" name="TextBox 5">
            <a:extLst>
              <a:ext uri="{FF2B5EF4-FFF2-40B4-BE49-F238E27FC236}">
                <a16:creationId xmlns:a16="http://schemas.microsoft.com/office/drawing/2014/main" id="{2254E7E6-8E18-DA79-CD05-2CD7F639A278}"/>
              </a:ext>
            </a:extLst>
          </p:cNvPr>
          <p:cNvSpPr txBox="1"/>
          <p:nvPr/>
        </p:nvSpPr>
        <p:spPr>
          <a:xfrm>
            <a:off x="2385270" y="3737156"/>
            <a:ext cx="7421460" cy="1815882"/>
          </a:xfrm>
          <a:prstGeom prst="rect">
            <a:avLst/>
          </a:prstGeom>
          <a:noFill/>
        </p:spPr>
        <p:txBody>
          <a:bodyPr wrap="square">
            <a:spAutoFit/>
          </a:bodyPr>
          <a:lstStyle/>
          <a:p>
            <a:pPr algn="ctr"/>
            <a:r>
              <a:rPr lang="en-GB" altLang="en-US" sz="2800" b="1" kern="0">
                <a:solidFill>
                  <a:srgbClr val="00B0F0"/>
                </a:solidFill>
                <a:latin typeface="Trebuchet MS" panose="020B0603020202020204" pitchFamily="34" charset="0"/>
                <a:ea typeface="Calibri" panose="020F0502020204030204" pitchFamily="34" charset="0"/>
                <a:cs typeface="Times New Roman" panose="02020603050405020304" pitchFamily="18" charset="0"/>
              </a:rPr>
              <a:t>Ed Evans</a:t>
            </a:r>
          </a:p>
          <a:p>
            <a:pPr algn="ctr"/>
            <a:r>
              <a:rPr lang="en-GB" altLang="en-US" sz="2800" b="1" kern="0">
                <a:solidFill>
                  <a:srgbClr val="00B0F0"/>
                </a:solidFill>
                <a:latin typeface="Trebuchet MS" panose="020B0603020202020204" pitchFamily="34" charset="0"/>
                <a:ea typeface="Calibri" panose="020F0502020204030204" pitchFamily="34" charset="0"/>
                <a:cs typeface="Times New Roman" panose="02020603050405020304" pitchFamily="18" charset="0"/>
              </a:rPr>
              <a:t> </a:t>
            </a:r>
          </a:p>
          <a:p>
            <a:pPr algn="ctr"/>
            <a:r>
              <a:rPr lang="en-GB" altLang="en-US" sz="2800" b="1" kern="0">
                <a:solidFill>
                  <a:srgbClr val="00B0F0"/>
                </a:solidFill>
                <a:latin typeface="Trebuchet MS" panose="020B0603020202020204" pitchFamily="34" charset="0"/>
                <a:ea typeface="Calibri" panose="020F0502020204030204" pitchFamily="34" charset="0"/>
                <a:cs typeface="Times New Roman" panose="02020603050405020304" pitchFamily="18" charset="0"/>
              </a:rPr>
              <a:t>Civil Engineering Contractors Association</a:t>
            </a:r>
          </a:p>
          <a:p>
            <a:pPr algn="ctr"/>
            <a:r>
              <a:rPr lang="en-GB" altLang="en-US" sz="2800" b="1" kern="0">
                <a:solidFill>
                  <a:srgbClr val="00B0F0"/>
                </a:solidFill>
                <a:latin typeface="Trebuchet MS" panose="020B0603020202020204" pitchFamily="34" charset="0"/>
                <a:ea typeface="Calibri" panose="020F0502020204030204" pitchFamily="34" charset="0"/>
                <a:cs typeface="Times New Roman" panose="02020603050405020304" pitchFamily="18" charset="0"/>
              </a:rPr>
              <a:t>(CECA) Wales</a:t>
            </a:r>
            <a:endParaRPr lang="en-GB" sz="2800"/>
          </a:p>
        </p:txBody>
      </p:sp>
    </p:spTree>
    <p:extLst>
      <p:ext uri="{BB962C8B-B14F-4D97-AF65-F5344CB8AC3E}">
        <p14:creationId xmlns:p14="http://schemas.microsoft.com/office/powerpoint/2010/main" val="2158997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12413"/>
            <a:ext cx="12370130" cy="6970413"/>
            <a:chOff x="-178130" y="-112413"/>
            <a:chExt cx="12370130" cy="6970413"/>
          </a:xfrm>
        </p:grpSpPr>
        <p:pic>
          <p:nvPicPr>
            <p:cNvPr id="4" name="Picture 3" descr="back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4"/>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4"/>
              <a:srcRect l="82268" t="62571" r="10100" b="26349"/>
              <a:stretch/>
            </p:blipFill>
            <p:spPr>
              <a:xfrm>
                <a:off x="8752114" y="5355771"/>
                <a:ext cx="3439886" cy="1502229"/>
              </a:xfrm>
              <a:prstGeom prst="rect">
                <a:avLst/>
              </a:prstGeom>
            </p:spPr>
          </p:pic>
        </p:grpSp>
      </p:grpSp>
      <p:sp>
        <p:nvSpPr>
          <p:cNvPr id="2" name="Title 1"/>
          <p:cNvSpPr>
            <a:spLocks noGrp="1"/>
          </p:cNvSpPr>
          <p:nvPr>
            <p:ph type="title"/>
          </p:nvPr>
        </p:nvSpPr>
        <p:spPr>
          <a:xfrm>
            <a:off x="838200" y="365126"/>
            <a:ext cx="10515600" cy="955164"/>
          </a:xfrm>
        </p:spPr>
        <p:txBody>
          <a:bodyPr>
            <a:normAutofit fontScale="90000"/>
          </a:bodyPr>
          <a:lstStyle/>
          <a:p>
            <a:br>
              <a:rPr lang="en-GB" sz="3200" b="1">
                <a:latin typeface="Arial" panose="020B0604020202020204" pitchFamily="34" charset="0"/>
                <a:cs typeface="Arial" panose="020B0604020202020204" pitchFamily="34" charset="0"/>
              </a:rPr>
            </a:br>
            <a:endParaRPr lang="en-GB" sz="3200">
              <a:solidFill>
                <a:srgbClr val="ED7D3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37532" y="436549"/>
            <a:ext cx="10515600" cy="1425807"/>
          </a:xfrm>
        </p:spPr>
        <p:txBody>
          <a:bodyPr>
            <a:normAutofit/>
          </a:bodyPr>
          <a:lstStyle/>
          <a:p>
            <a:pPr marL="0" indent="0" algn="ctr">
              <a:buNone/>
            </a:pPr>
            <a:r>
              <a:rPr lang="en-GB" sz="4400" dirty="0">
                <a:ea typeface="Times New Roman" panose="02020603050405020304" pitchFamily="18" charset="0"/>
              </a:rPr>
              <a:t>Open Discussion</a:t>
            </a:r>
            <a:endParaRPr lang="en-GB" sz="4400" b="1" dirty="0">
              <a:cs typeface="Arial" panose="020B0604020202020204" pitchFamily="34" charset="0"/>
            </a:endParaRPr>
          </a:p>
        </p:txBody>
      </p:sp>
      <p:pic>
        <p:nvPicPr>
          <p:cNvPr id="5" name="Picture 4">
            <a:extLst>
              <a:ext uri="{FF2B5EF4-FFF2-40B4-BE49-F238E27FC236}">
                <a16:creationId xmlns:a16="http://schemas.microsoft.com/office/drawing/2014/main" id="{D94409B1-E8D0-301E-2041-F93CB3D1D17D}"/>
              </a:ext>
            </a:extLst>
          </p:cNvPr>
          <p:cNvPicPr>
            <a:picLocks noGrp="1" noRot="1" noChangeAspect="1" noMove="1" noResize="1" noEditPoints="1" noAdjustHandles="1" noChangeArrowheads="1" noChangeShapeType="1" noCrop="1"/>
          </p:cNvPicPr>
          <p:nvPr/>
        </p:nvPicPr>
        <p:blipFill>
          <a:blip r:embed="rId5"/>
          <a:stretch>
            <a:fillRect/>
          </a:stretch>
        </p:blipFill>
        <p:spPr>
          <a:xfrm>
            <a:off x="4167279" y="5641223"/>
            <a:ext cx="2213040" cy="1207113"/>
          </a:xfrm>
          <a:prstGeom prst="rect">
            <a:avLst/>
          </a:prstGeom>
        </p:spPr>
      </p:pic>
      <p:sp>
        <p:nvSpPr>
          <p:cNvPr id="11" name="TextBox 10">
            <a:extLst>
              <a:ext uri="{FF2B5EF4-FFF2-40B4-BE49-F238E27FC236}">
                <a16:creationId xmlns:a16="http://schemas.microsoft.com/office/drawing/2014/main" id="{F0859227-242C-E51F-B8EB-AF3EAA802830}"/>
              </a:ext>
            </a:extLst>
          </p:cNvPr>
          <p:cNvSpPr txBox="1"/>
          <p:nvPr/>
        </p:nvSpPr>
        <p:spPr>
          <a:xfrm>
            <a:off x="1185347" y="2296446"/>
            <a:ext cx="6182686" cy="923330"/>
          </a:xfrm>
          <a:prstGeom prst="rect">
            <a:avLst/>
          </a:prstGeom>
          <a:noFill/>
        </p:spPr>
        <p:txBody>
          <a:bodyPr wrap="square">
            <a:spAutoFit/>
          </a:bodyPr>
          <a:lstStyle/>
          <a:p>
            <a:pPr marL="285750" indent="-285750">
              <a:buFont typeface="Arial" panose="020B0604020202020204" pitchFamily="34" charset="0"/>
              <a:buChar char="•"/>
            </a:pPr>
            <a:r>
              <a:rPr lang="en-GB" dirty="0"/>
              <a:t>AOB</a:t>
            </a:r>
          </a:p>
          <a:p>
            <a:endParaRPr lang="en-GB" dirty="0"/>
          </a:p>
          <a:p>
            <a:pPr marL="285750" indent="-285750">
              <a:buFont typeface="Arial" panose="020B0604020202020204" pitchFamily="34" charset="0"/>
              <a:buChar char="•"/>
            </a:pPr>
            <a:r>
              <a:rPr lang="en-GB" dirty="0"/>
              <a:t>Next Pipeline Update</a:t>
            </a:r>
          </a:p>
        </p:txBody>
      </p:sp>
    </p:spTree>
    <p:extLst>
      <p:ext uri="{BB962C8B-B14F-4D97-AF65-F5344CB8AC3E}">
        <p14:creationId xmlns:p14="http://schemas.microsoft.com/office/powerpoint/2010/main" val="327611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12413"/>
            <a:ext cx="12370130" cy="6970413"/>
            <a:chOff x="-178130" y="-112413"/>
            <a:chExt cx="12370130" cy="6970413"/>
          </a:xfrm>
        </p:grpSpPr>
        <p:pic>
          <p:nvPicPr>
            <p:cNvPr id="4" name="Picture 3" descr="back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4"/>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4"/>
              <a:srcRect l="82268" t="62571" r="10100" b="26349"/>
              <a:stretch/>
            </p:blipFill>
            <p:spPr>
              <a:xfrm>
                <a:off x="8752114" y="5355771"/>
                <a:ext cx="3439886" cy="1502229"/>
              </a:xfrm>
              <a:prstGeom prst="rect">
                <a:avLst/>
              </a:prstGeom>
            </p:spPr>
          </p:pic>
        </p:grpSp>
      </p:grpSp>
      <p:sp>
        <p:nvSpPr>
          <p:cNvPr id="2" name="Title 1"/>
          <p:cNvSpPr>
            <a:spLocks noGrp="1"/>
          </p:cNvSpPr>
          <p:nvPr>
            <p:ph type="title"/>
          </p:nvPr>
        </p:nvSpPr>
        <p:spPr>
          <a:xfrm>
            <a:off x="838200" y="365126"/>
            <a:ext cx="10515600" cy="955164"/>
          </a:xfrm>
        </p:spPr>
        <p:txBody>
          <a:bodyPr>
            <a:normAutofit/>
          </a:bodyPr>
          <a:lstStyle/>
          <a:p>
            <a:r>
              <a:rPr lang="en-GB" sz="3200">
                <a:latin typeface="Arial" panose="020B0604020202020204" pitchFamily="34" charset="0"/>
                <a:cs typeface="Arial" panose="020B0604020202020204" pitchFamily="34" charset="0"/>
              </a:rPr>
              <a:t>Contacting the Team</a:t>
            </a:r>
          </a:p>
        </p:txBody>
      </p:sp>
      <p:sp>
        <p:nvSpPr>
          <p:cNvPr id="3" name="Content Placeholder 2"/>
          <p:cNvSpPr>
            <a:spLocks noGrp="1"/>
          </p:cNvSpPr>
          <p:nvPr>
            <p:ph idx="1"/>
          </p:nvPr>
        </p:nvSpPr>
        <p:spPr>
          <a:xfrm>
            <a:off x="838200" y="1091689"/>
            <a:ext cx="10515600" cy="5621014"/>
          </a:xfrm>
        </p:spPr>
        <p:txBody>
          <a:bodyPr>
            <a:normAutofit/>
          </a:bodyPr>
          <a:lstStyle/>
          <a:p>
            <a:pPr marL="0" indent="0">
              <a:buNone/>
            </a:pPr>
            <a:endParaRPr lang="en-GB" sz="1500" dirty="0"/>
          </a:p>
          <a:p>
            <a:pPr marL="0" indent="0">
              <a:buNone/>
            </a:pPr>
            <a:r>
              <a:rPr lang="en-GB" sz="1500" dirty="0"/>
              <a:t>Website: </a:t>
            </a:r>
            <a:r>
              <a:rPr lang="en-GB" sz="1500" dirty="0">
                <a:hlinkClick r:id="rId5"/>
              </a:rPr>
              <a:t>www.sewh.co.uk</a:t>
            </a:r>
            <a:r>
              <a:rPr lang="en-GB" sz="1500" dirty="0"/>
              <a:t> </a:t>
            </a:r>
          </a:p>
          <a:p>
            <a:pPr marL="0" indent="0">
              <a:buNone/>
            </a:pPr>
            <a:r>
              <a:rPr lang="en-GB" sz="1500" dirty="0"/>
              <a:t>Email: </a:t>
            </a:r>
            <a:r>
              <a:rPr lang="en-GB" sz="1500" dirty="0">
                <a:hlinkClick r:id="rId6"/>
              </a:rPr>
              <a:t>sewhighways@cardiff.gov.uk</a:t>
            </a:r>
            <a:r>
              <a:rPr lang="en-GB" sz="1500" dirty="0"/>
              <a:t> </a:t>
            </a:r>
          </a:p>
          <a:p>
            <a:pPr marL="0" indent="0">
              <a:buNone/>
            </a:pPr>
            <a:r>
              <a:rPr lang="en-GB" sz="1500" dirty="0"/>
              <a:t>Telephone: 02920 873701</a:t>
            </a:r>
          </a:p>
          <a:p>
            <a:pPr marL="0" indent="0">
              <a:buNone/>
            </a:pPr>
            <a:endParaRPr lang="en-GB" sz="1500" dirty="0"/>
          </a:p>
          <a:p>
            <a:pPr marL="0" indent="0">
              <a:buNone/>
            </a:pPr>
            <a:r>
              <a:rPr lang="en-GB" sz="1500" dirty="0">
                <a:cs typeface="Arial" panose="020B0604020202020204" pitchFamily="34" charset="0"/>
              </a:rPr>
              <a:t>Team Members</a:t>
            </a:r>
          </a:p>
          <a:p>
            <a:pPr marL="0" indent="0">
              <a:buNone/>
            </a:pPr>
            <a:r>
              <a:rPr lang="en-GB" sz="1500" dirty="0">
                <a:cs typeface="Arial" panose="020B0604020202020204" pitchFamily="34" charset="0"/>
              </a:rPr>
              <a:t>Luke Howells – Framework Manager</a:t>
            </a:r>
          </a:p>
          <a:p>
            <a:pPr marL="0" indent="0">
              <a:buNone/>
            </a:pPr>
            <a:r>
              <a:rPr lang="en-GB" sz="1500" dirty="0">
                <a:cs typeface="Arial" panose="020B0604020202020204" pitchFamily="34" charset="0"/>
              </a:rPr>
              <a:t>Upanish Mallissery - Category Specialist</a:t>
            </a:r>
          </a:p>
          <a:p>
            <a:pPr marL="0" indent="0">
              <a:buNone/>
            </a:pPr>
            <a:r>
              <a:rPr lang="en-GB" sz="1500">
                <a:cs typeface="Arial" panose="020B0604020202020204" pitchFamily="34" charset="0"/>
              </a:rPr>
              <a:t>Bradley </a:t>
            </a:r>
            <a:r>
              <a:rPr lang="en-GB" sz="1500" dirty="0">
                <a:cs typeface="Arial" panose="020B0604020202020204" pitchFamily="34" charset="0"/>
              </a:rPr>
              <a:t>Moses – Category Support Officer</a:t>
            </a:r>
          </a:p>
          <a:p>
            <a:pPr marL="0" indent="0">
              <a:buNone/>
            </a:pPr>
            <a:endParaRPr lang="en-GB" sz="1500" b="1" dirty="0">
              <a:latin typeface="Arial" panose="020B0604020202020204" pitchFamily="34" charset="0"/>
              <a:cs typeface="Arial" panose="020B0604020202020204" pitchFamily="34" charset="0"/>
            </a:endParaRPr>
          </a:p>
          <a:p>
            <a:pPr marL="0" indent="0">
              <a:buNone/>
            </a:pPr>
            <a:endParaRPr lang="en-GB" sz="1500"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58A3C0DD-0D87-75FA-D5D8-C8A8B29991F3}"/>
              </a:ext>
            </a:extLst>
          </p:cNvPr>
          <p:cNvPicPr>
            <a:picLocks noChangeAspect="1"/>
          </p:cNvPicPr>
          <p:nvPr/>
        </p:nvPicPr>
        <p:blipFill>
          <a:blip r:embed="rId7"/>
          <a:stretch>
            <a:fillRect/>
          </a:stretch>
        </p:blipFill>
        <p:spPr>
          <a:xfrm>
            <a:off x="4167279" y="5650887"/>
            <a:ext cx="2213040" cy="1207113"/>
          </a:xfrm>
          <a:prstGeom prst="rect">
            <a:avLst/>
          </a:prstGeom>
        </p:spPr>
      </p:pic>
    </p:spTree>
    <p:extLst>
      <p:ext uri="{BB962C8B-B14F-4D97-AF65-F5344CB8AC3E}">
        <p14:creationId xmlns:p14="http://schemas.microsoft.com/office/powerpoint/2010/main" val="732283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12413"/>
            <a:ext cx="12370130" cy="6970413"/>
            <a:chOff x="-178130" y="-112413"/>
            <a:chExt cx="12370130" cy="6970413"/>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5"/>
              <a:srcRect l="82268" t="62571" r="10100" b="26349"/>
              <a:stretch/>
            </p:blipFill>
            <p:spPr>
              <a:xfrm>
                <a:off x="8752114" y="5355771"/>
                <a:ext cx="3439886" cy="1502229"/>
              </a:xfrm>
              <a:prstGeom prst="rect">
                <a:avLst/>
              </a:prstGeom>
            </p:spPr>
          </p:pic>
        </p:grpSp>
      </p:grpSp>
      <p:sp>
        <p:nvSpPr>
          <p:cNvPr id="2" name="Title 1"/>
          <p:cNvSpPr>
            <a:spLocks noGrp="1"/>
          </p:cNvSpPr>
          <p:nvPr>
            <p:ph type="title"/>
          </p:nvPr>
        </p:nvSpPr>
        <p:spPr/>
        <p:txBody>
          <a:bodyPr>
            <a:normAutofit/>
          </a:bodyPr>
          <a:lstStyle/>
          <a:p>
            <a:r>
              <a:rPr lang="en-GB" dirty="0">
                <a:solidFill>
                  <a:srgbClr val="ED7D31"/>
                </a:solidFill>
                <a:effectLst/>
                <a:latin typeface="Arial" panose="020B0604020202020204" pitchFamily="34" charset="0"/>
                <a:ea typeface="Calibri" panose="020F0502020204030204" pitchFamily="34" charset="0"/>
                <a:cs typeface="Arial" panose="020B0604020202020204" pitchFamily="34" charset="0"/>
              </a:rPr>
              <a:t>Framework Update</a:t>
            </a:r>
            <a:endParaRPr lang="en-GB" dirty="0">
              <a:solidFill>
                <a:srgbClr val="ED7D3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AD90DB3C-5303-2733-BECB-91B0023A00F9}"/>
              </a:ext>
            </a:extLst>
          </p:cNvPr>
          <p:cNvSpPr>
            <a:spLocks noGrp="1"/>
          </p:cNvSpPr>
          <p:nvPr>
            <p:ph idx="1"/>
          </p:nvPr>
        </p:nvSpPr>
        <p:spPr>
          <a:xfrm>
            <a:off x="532410" y="1690688"/>
            <a:ext cx="10515600" cy="4351338"/>
          </a:xfrm>
        </p:spPr>
        <p:txBody>
          <a:bodyPr/>
          <a:lstStyle/>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Awarded Notices</a:t>
            </a:r>
          </a:p>
          <a:p>
            <a:pPr marL="342900" lvl="0" indent="-342900">
              <a:buFont typeface="Symbol" panose="05050102010706020507" pitchFamily="18" charset="2"/>
              <a:buChar char=""/>
            </a:pPr>
            <a:endParaRPr lang="en-GB" sz="1800" dirty="0">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Insurances</a:t>
            </a:r>
          </a:p>
          <a:p>
            <a:pPr marL="342900" lvl="0" indent="-342900">
              <a:buFont typeface="Symbol" panose="05050102010706020507" pitchFamily="18" charset="2"/>
              <a:buChar char=""/>
            </a:pPr>
            <a:endParaRPr lang="en-GB" sz="1800" dirty="0">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Levy Collection</a:t>
            </a:r>
          </a:p>
          <a:p>
            <a:pPr marL="342900" lvl="0" indent="-342900">
              <a:buFont typeface="Symbol" panose="05050102010706020507" pitchFamily="18" charset="2"/>
              <a:buChar char=""/>
            </a:pPr>
            <a:endParaRPr lang="en-GB" sz="1800" dirty="0">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Rate Review</a:t>
            </a:r>
          </a:p>
          <a:p>
            <a:pPr marL="342900" lvl="0" indent="-342900">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DFEE36B7-487F-EE49-A470-347750978BFD}"/>
              </a:ext>
            </a:extLst>
          </p:cNvPr>
          <p:cNvPicPr>
            <a:picLocks noGrp="1" noRot="1" noChangeAspect="1" noMove="1" noResize="1" noEditPoints="1" noAdjustHandles="1" noChangeArrowheads="1" noChangeShapeType="1" noCrop="1"/>
          </p:cNvPicPr>
          <p:nvPr/>
        </p:nvPicPr>
        <p:blipFill>
          <a:blip r:embed="rId6"/>
          <a:stretch>
            <a:fillRect/>
          </a:stretch>
        </p:blipFill>
        <p:spPr>
          <a:xfrm>
            <a:off x="4170399" y="5634874"/>
            <a:ext cx="2209920" cy="1207747"/>
          </a:xfrm>
          <a:prstGeom prst="rect">
            <a:avLst/>
          </a:prstGeom>
        </p:spPr>
      </p:pic>
    </p:spTree>
    <p:extLst>
      <p:ext uri="{BB962C8B-B14F-4D97-AF65-F5344CB8AC3E}">
        <p14:creationId xmlns:p14="http://schemas.microsoft.com/office/powerpoint/2010/main" val="8287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12413"/>
            <a:ext cx="12370130" cy="6970413"/>
            <a:chOff x="-178130" y="-112413"/>
            <a:chExt cx="12370130" cy="6970413"/>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5"/>
              <a:srcRect l="82268" t="62571" r="10100" b="26349"/>
              <a:stretch/>
            </p:blipFill>
            <p:spPr>
              <a:xfrm>
                <a:off x="8752114" y="5355771"/>
                <a:ext cx="3439886" cy="1502229"/>
              </a:xfrm>
              <a:prstGeom prst="rect">
                <a:avLst/>
              </a:prstGeom>
            </p:spPr>
          </p:pic>
        </p:grpSp>
      </p:grpSp>
      <p:pic>
        <p:nvPicPr>
          <p:cNvPr id="3" name="Picture 2">
            <a:extLst>
              <a:ext uri="{FF2B5EF4-FFF2-40B4-BE49-F238E27FC236}">
                <a16:creationId xmlns:a16="http://schemas.microsoft.com/office/drawing/2014/main" id="{DFEE36B7-487F-EE49-A470-347750978BFD}"/>
              </a:ext>
            </a:extLst>
          </p:cNvPr>
          <p:cNvPicPr>
            <a:picLocks noGrp="1" noRot="1" noChangeAspect="1" noMove="1" noResize="1" noEditPoints="1" noAdjustHandles="1" noChangeArrowheads="1" noChangeShapeType="1" noCrop="1"/>
          </p:cNvPicPr>
          <p:nvPr/>
        </p:nvPicPr>
        <p:blipFill>
          <a:blip r:embed="rId6"/>
          <a:stretch>
            <a:fillRect/>
          </a:stretch>
        </p:blipFill>
        <p:spPr>
          <a:xfrm>
            <a:off x="4170399" y="5634874"/>
            <a:ext cx="2209920" cy="1207747"/>
          </a:xfrm>
          <a:prstGeom prst="rect">
            <a:avLst/>
          </a:prstGeom>
        </p:spPr>
      </p:pic>
      <p:graphicFrame>
        <p:nvGraphicFramePr>
          <p:cNvPr id="2" name="Chart 1">
            <a:extLst>
              <a:ext uri="{FF2B5EF4-FFF2-40B4-BE49-F238E27FC236}">
                <a16:creationId xmlns:a16="http://schemas.microsoft.com/office/drawing/2014/main" id="{E1EE28FB-9780-D76E-A123-BF134743F08E}"/>
              </a:ext>
            </a:extLst>
          </p:cNvPr>
          <p:cNvGraphicFramePr>
            <a:graphicFrameLocks/>
          </p:cNvGraphicFramePr>
          <p:nvPr>
            <p:extLst>
              <p:ext uri="{D42A27DB-BD31-4B8C-83A1-F6EECF244321}">
                <p14:modId xmlns:p14="http://schemas.microsoft.com/office/powerpoint/2010/main" val="3200716390"/>
              </p:ext>
            </p:extLst>
          </p:nvPr>
        </p:nvGraphicFramePr>
        <p:xfrm>
          <a:off x="2479249" y="1074656"/>
          <a:ext cx="7226726" cy="407916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021906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12413"/>
            <a:ext cx="12370130" cy="6970413"/>
            <a:chOff x="-178130" y="-112413"/>
            <a:chExt cx="12370130" cy="6970413"/>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5"/>
              <a:srcRect l="82268" t="62571" r="10100" b="26349"/>
              <a:stretch/>
            </p:blipFill>
            <p:spPr>
              <a:xfrm>
                <a:off x="8752114" y="5355771"/>
                <a:ext cx="3439886" cy="1502229"/>
              </a:xfrm>
              <a:prstGeom prst="rect">
                <a:avLst/>
              </a:prstGeom>
            </p:spPr>
          </p:pic>
        </p:grpSp>
      </p:grpSp>
      <p:pic>
        <p:nvPicPr>
          <p:cNvPr id="3" name="Picture 2">
            <a:extLst>
              <a:ext uri="{FF2B5EF4-FFF2-40B4-BE49-F238E27FC236}">
                <a16:creationId xmlns:a16="http://schemas.microsoft.com/office/drawing/2014/main" id="{DFEE36B7-487F-EE49-A470-347750978BFD}"/>
              </a:ext>
            </a:extLst>
          </p:cNvPr>
          <p:cNvPicPr>
            <a:picLocks noGrp="1" noRot="1" noChangeAspect="1" noMove="1" noResize="1" noEditPoints="1" noAdjustHandles="1" noChangeArrowheads="1" noChangeShapeType="1" noCrop="1"/>
          </p:cNvPicPr>
          <p:nvPr/>
        </p:nvPicPr>
        <p:blipFill>
          <a:blip r:embed="rId6"/>
          <a:stretch>
            <a:fillRect/>
          </a:stretch>
        </p:blipFill>
        <p:spPr>
          <a:xfrm>
            <a:off x="4170399" y="5634874"/>
            <a:ext cx="2209920" cy="1207747"/>
          </a:xfrm>
          <a:prstGeom prst="rect">
            <a:avLst/>
          </a:prstGeom>
        </p:spPr>
      </p:pic>
      <p:graphicFrame>
        <p:nvGraphicFramePr>
          <p:cNvPr id="2" name="Chart 1">
            <a:extLst>
              <a:ext uri="{FF2B5EF4-FFF2-40B4-BE49-F238E27FC236}">
                <a16:creationId xmlns:a16="http://schemas.microsoft.com/office/drawing/2014/main" id="{78886825-F7ED-28A0-94AD-A0BA5213FD20}"/>
              </a:ext>
            </a:extLst>
          </p:cNvPr>
          <p:cNvGraphicFramePr>
            <a:graphicFrameLocks/>
          </p:cNvGraphicFramePr>
          <p:nvPr>
            <p:extLst>
              <p:ext uri="{D42A27DB-BD31-4B8C-83A1-F6EECF244321}">
                <p14:modId xmlns:p14="http://schemas.microsoft.com/office/powerpoint/2010/main" val="153752652"/>
              </p:ext>
            </p:extLst>
          </p:nvPr>
        </p:nvGraphicFramePr>
        <p:xfrm>
          <a:off x="1729410" y="407504"/>
          <a:ext cx="9014790" cy="487887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735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12413"/>
            <a:ext cx="12370130" cy="6970413"/>
            <a:chOff x="-178130" y="-112413"/>
            <a:chExt cx="12370130" cy="6970413"/>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5"/>
              <a:srcRect l="82268" t="62571" r="10100" b="26349"/>
              <a:stretch/>
            </p:blipFill>
            <p:spPr>
              <a:xfrm>
                <a:off x="8752114" y="5355771"/>
                <a:ext cx="3439886" cy="1502229"/>
              </a:xfrm>
              <a:prstGeom prst="rect">
                <a:avLst/>
              </a:prstGeom>
            </p:spPr>
          </p:pic>
        </p:grpSp>
      </p:grpSp>
      <p:pic>
        <p:nvPicPr>
          <p:cNvPr id="3" name="Picture 2">
            <a:extLst>
              <a:ext uri="{FF2B5EF4-FFF2-40B4-BE49-F238E27FC236}">
                <a16:creationId xmlns:a16="http://schemas.microsoft.com/office/drawing/2014/main" id="{DFEE36B7-487F-EE49-A470-347750978BFD}"/>
              </a:ext>
            </a:extLst>
          </p:cNvPr>
          <p:cNvPicPr>
            <a:picLocks noGrp="1" noRot="1" noChangeAspect="1" noMove="1" noResize="1" noEditPoints="1" noAdjustHandles="1" noChangeArrowheads="1" noChangeShapeType="1" noCrop="1"/>
          </p:cNvPicPr>
          <p:nvPr/>
        </p:nvPicPr>
        <p:blipFill>
          <a:blip r:embed="rId6"/>
          <a:stretch>
            <a:fillRect/>
          </a:stretch>
        </p:blipFill>
        <p:spPr>
          <a:xfrm>
            <a:off x="4170399" y="5634874"/>
            <a:ext cx="2209920" cy="1207747"/>
          </a:xfrm>
          <a:prstGeom prst="rect">
            <a:avLst/>
          </a:prstGeom>
        </p:spPr>
      </p:pic>
      <p:graphicFrame>
        <p:nvGraphicFramePr>
          <p:cNvPr id="5" name="Chart 4">
            <a:extLst>
              <a:ext uri="{FF2B5EF4-FFF2-40B4-BE49-F238E27FC236}">
                <a16:creationId xmlns:a16="http://schemas.microsoft.com/office/drawing/2014/main" id="{04861E53-DF4E-768A-75F4-265311F9E45E}"/>
              </a:ext>
            </a:extLst>
          </p:cNvPr>
          <p:cNvGraphicFramePr>
            <a:graphicFrameLocks/>
          </p:cNvGraphicFramePr>
          <p:nvPr>
            <p:extLst>
              <p:ext uri="{D42A27DB-BD31-4B8C-83A1-F6EECF244321}">
                <p14:modId xmlns:p14="http://schemas.microsoft.com/office/powerpoint/2010/main" val="1201654150"/>
              </p:ext>
            </p:extLst>
          </p:nvPr>
        </p:nvGraphicFramePr>
        <p:xfrm>
          <a:off x="1249680" y="375921"/>
          <a:ext cx="9570720" cy="525895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3052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12413"/>
            <a:ext cx="12370130" cy="6970413"/>
            <a:chOff x="-178130" y="-112413"/>
            <a:chExt cx="12370130" cy="6970413"/>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5"/>
              <a:srcRect l="82268" t="62571" r="10100" b="26349"/>
              <a:stretch/>
            </p:blipFill>
            <p:spPr>
              <a:xfrm>
                <a:off x="8752114" y="5355771"/>
                <a:ext cx="3439886" cy="1502229"/>
              </a:xfrm>
              <a:prstGeom prst="rect">
                <a:avLst/>
              </a:prstGeom>
            </p:spPr>
          </p:pic>
        </p:grpSp>
      </p:grpSp>
      <p:pic>
        <p:nvPicPr>
          <p:cNvPr id="3" name="Picture 2">
            <a:extLst>
              <a:ext uri="{FF2B5EF4-FFF2-40B4-BE49-F238E27FC236}">
                <a16:creationId xmlns:a16="http://schemas.microsoft.com/office/drawing/2014/main" id="{DFEE36B7-487F-EE49-A470-347750978BFD}"/>
              </a:ext>
            </a:extLst>
          </p:cNvPr>
          <p:cNvPicPr>
            <a:picLocks noGrp="1" noRot="1" noChangeAspect="1" noMove="1" noResize="1" noEditPoints="1" noAdjustHandles="1" noChangeArrowheads="1" noChangeShapeType="1" noCrop="1"/>
          </p:cNvPicPr>
          <p:nvPr/>
        </p:nvPicPr>
        <p:blipFill>
          <a:blip r:embed="rId6"/>
          <a:stretch>
            <a:fillRect/>
          </a:stretch>
        </p:blipFill>
        <p:spPr>
          <a:xfrm>
            <a:off x="4170399" y="5634874"/>
            <a:ext cx="2209920" cy="1207747"/>
          </a:xfrm>
          <a:prstGeom prst="rect">
            <a:avLst/>
          </a:prstGeom>
        </p:spPr>
      </p:pic>
      <p:graphicFrame>
        <p:nvGraphicFramePr>
          <p:cNvPr id="5" name="Chart 4">
            <a:extLst>
              <a:ext uri="{FF2B5EF4-FFF2-40B4-BE49-F238E27FC236}">
                <a16:creationId xmlns:a16="http://schemas.microsoft.com/office/drawing/2014/main" id="{1E839405-73C9-626E-37C3-29AF6CF24550}"/>
              </a:ext>
            </a:extLst>
          </p:cNvPr>
          <p:cNvGraphicFramePr>
            <a:graphicFrameLocks/>
          </p:cNvGraphicFramePr>
          <p:nvPr>
            <p:extLst>
              <p:ext uri="{D42A27DB-BD31-4B8C-83A1-F6EECF244321}">
                <p14:modId xmlns:p14="http://schemas.microsoft.com/office/powerpoint/2010/main" val="3635500892"/>
              </p:ext>
            </p:extLst>
          </p:nvPr>
        </p:nvGraphicFramePr>
        <p:xfrm>
          <a:off x="1459345" y="526474"/>
          <a:ext cx="9411855" cy="475990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130463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495944"/>
            <a:ext cx="12370130" cy="6970413"/>
            <a:chOff x="-178130" y="-112413"/>
            <a:chExt cx="12370130" cy="6970413"/>
          </a:xfrm>
        </p:grpSpPr>
        <p:pic>
          <p:nvPicPr>
            <p:cNvPr id="4" name="Picture 3" descr="back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4"/>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4"/>
              <a:srcRect l="82268" t="62571" r="10100" b="26349"/>
              <a:stretch/>
            </p:blipFill>
            <p:spPr>
              <a:xfrm>
                <a:off x="8752114" y="5355771"/>
                <a:ext cx="3439886" cy="1502229"/>
              </a:xfrm>
              <a:prstGeom prst="rect">
                <a:avLst/>
              </a:prstGeom>
            </p:spPr>
          </p:pic>
        </p:grpSp>
      </p:grpSp>
      <p:sp>
        <p:nvSpPr>
          <p:cNvPr id="2" name="Title 1"/>
          <p:cNvSpPr>
            <a:spLocks noGrp="1"/>
          </p:cNvSpPr>
          <p:nvPr>
            <p:ph type="title"/>
          </p:nvPr>
        </p:nvSpPr>
        <p:spPr>
          <a:xfrm>
            <a:off x="474162" y="-341857"/>
            <a:ext cx="10515600" cy="870686"/>
          </a:xfrm>
        </p:spPr>
        <p:txBody>
          <a:bodyPr>
            <a:normAutofit fontScale="90000"/>
          </a:bodyPr>
          <a:lstStyle/>
          <a:p>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Clients</a:t>
            </a:r>
          </a:p>
        </p:txBody>
      </p:sp>
      <p:graphicFrame>
        <p:nvGraphicFramePr>
          <p:cNvPr id="6" name="Content Placeholder 5">
            <a:extLst>
              <a:ext uri="{FF2B5EF4-FFF2-40B4-BE49-F238E27FC236}">
                <a16:creationId xmlns:a16="http://schemas.microsoft.com/office/drawing/2014/main" id="{E701BF1A-B0A1-4B23-ECA4-81BCD4A42D71}"/>
              </a:ext>
            </a:extLst>
          </p:cNvPr>
          <p:cNvGraphicFramePr>
            <a:graphicFrameLocks noGrp="1"/>
          </p:cNvGraphicFramePr>
          <p:nvPr>
            <p:ph idx="1"/>
            <p:extLst>
              <p:ext uri="{D42A27DB-BD31-4B8C-83A1-F6EECF244321}">
                <p14:modId xmlns:p14="http://schemas.microsoft.com/office/powerpoint/2010/main" val="2778141510"/>
              </p:ext>
            </p:extLst>
          </p:nvPr>
        </p:nvGraphicFramePr>
        <p:xfrm>
          <a:off x="832401" y="1065526"/>
          <a:ext cx="9798156" cy="4183811"/>
        </p:xfrm>
        <a:graphic>
          <a:graphicData uri="http://schemas.openxmlformats.org/drawingml/2006/table">
            <a:tbl>
              <a:tblPr firstRow="1" bandRow="1">
                <a:tableStyleId>{21E4AEA4-8DFA-4A89-87EB-49C32662AFE0}</a:tableStyleId>
              </a:tblPr>
              <a:tblGrid>
                <a:gridCol w="4663813">
                  <a:extLst>
                    <a:ext uri="{9D8B030D-6E8A-4147-A177-3AD203B41FA5}">
                      <a16:colId xmlns:a16="http://schemas.microsoft.com/office/drawing/2014/main" val="1943160221"/>
                    </a:ext>
                  </a:extLst>
                </a:gridCol>
                <a:gridCol w="5134343">
                  <a:extLst>
                    <a:ext uri="{9D8B030D-6E8A-4147-A177-3AD203B41FA5}">
                      <a16:colId xmlns:a16="http://schemas.microsoft.com/office/drawing/2014/main" val="437912441"/>
                    </a:ext>
                  </a:extLst>
                </a:gridCol>
              </a:tblGrid>
              <a:tr h="352528">
                <a:tc>
                  <a:txBody>
                    <a:bodyPr/>
                    <a:lstStyle/>
                    <a:p>
                      <a:r>
                        <a:rPr lang="en-GB" dirty="0"/>
                        <a:t>Client</a:t>
                      </a:r>
                    </a:p>
                  </a:txBody>
                  <a:tcPr/>
                </a:tc>
                <a:tc>
                  <a:txBody>
                    <a:bodyPr/>
                    <a:lstStyle/>
                    <a:p>
                      <a:r>
                        <a:rPr lang="en-GB" dirty="0"/>
                        <a:t>Clients Attending</a:t>
                      </a:r>
                    </a:p>
                  </a:txBody>
                  <a:tcPr/>
                </a:tc>
                <a:extLst>
                  <a:ext uri="{0D108BD9-81ED-4DB2-BD59-A6C34878D82A}">
                    <a16:rowId xmlns:a16="http://schemas.microsoft.com/office/drawing/2014/main" val="246745458"/>
                  </a:ext>
                </a:extLst>
              </a:tr>
              <a:tr h="705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mn-lt"/>
                        </a:rPr>
                        <a:t>Cardiff Council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mn-lt"/>
                        </a:rPr>
                        <a:t>Gareth Jones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mn-lt"/>
                        </a:rPr>
                        <a:t>Neil Pugh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mn-lt"/>
                        </a:rPr>
                        <a:t>Andrew Powell</a:t>
                      </a:r>
                    </a:p>
                  </a:txBody>
                  <a:tcPr/>
                </a:tc>
                <a:extLst>
                  <a:ext uri="{0D108BD9-81ED-4DB2-BD59-A6C34878D82A}">
                    <a16:rowId xmlns:a16="http://schemas.microsoft.com/office/drawing/2014/main" val="2822395467"/>
                  </a:ext>
                </a:extLst>
              </a:tr>
              <a:tr h="293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mn-lt"/>
                        </a:rPr>
                        <a:t>Powys County Council</a:t>
                      </a:r>
                    </a:p>
                  </a:txBody>
                  <a:tcPr/>
                </a:tc>
                <a:tc>
                  <a:txBody>
                    <a:bodyPr/>
                    <a:lstStyle/>
                    <a:p>
                      <a:pPr algn="l" fontAlgn="ctr"/>
                      <a:r>
                        <a:rPr lang="en-GB" sz="1400" b="0" i="0" u="none" strike="noStrike">
                          <a:solidFill>
                            <a:srgbClr val="000000"/>
                          </a:solidFill>
                          <a:effectLst/>
                          <a:latin typeface="+mn-lt"/>
                        </a:rPr>
                        <a:t> Adam Parry</a:t>
                      </a:r>
                    </a:p>
                  </a:txBody>
                  <a:tcPr marL="7620" marR="7620" marT="7620" marB="0" anchor="ctr"/>
                </a:tc>
                <a:extLst>
                  <a:ext uri="{0D108BD9-81ED-4DB2-BD59-A6C34878D82A}">
                    <a16:rowId xmlns:a16="http://schemas.microsoft.com/office/drawing/2014/main" val="698914696"/>
                  </a:ext>
                </a:extLst>
              </a:tr>
              <a:tr h="499414">
                <a:tc>
                  <a:txBody>
                    <a:bodyPr/>
                    <a:lstStyle/>
                    <a:p>
                      <a:r>
                        <a:rPr lang="en-GB" sz="1400">
                          <a:latin typeface="+mn-lt"/>
                        </a:rPr>
                        <a:t>Newport County Council </a:t>
                      </a:r>
                    </a:p>
                  </a:txBody>
                  <a:tcPr/>
                </a:tc>
                <a:tc>
                  <a:txBody>
                    <a:bodyPr/>
                    <a:lstStyle/>
                    <a:p>
                      <a:r>
                        <a:rPr lang="en-GB" sz="1400" dirty="0">
                          <a:latin typeface="+mn-lt"/>
                        </a:rPr>
                        <a:t>Michael Owen</a:t>
                      </a:r>
                    </a:p>
                    <a:p>
                      <a:r>
                        <a:rPr lang="en-GB" sz="1400" dirty="0">
                          <a:latin typeface="+mn-lt"/>
                        </a:rPr>
                        <a:t>Meirion </a:t>
                      </a:r>
                      <a:r>
                        <a:rPr lang="en-GB" sz="1400" dirty="0" err="1">
                          <a:latin typeface="+mn-lt"/>
                        </a:rPr>
                        <a:t>Humpheys</a:t>
                      </a:r>
                      <a:endParaRPr lang="en-GB" sz="1400" dirty="0">
                        <a:latin typeface="+mn-lt"/>
                      </a:endParaRPr>
                    </a:p>
                  </a:txBody>
                  <a:tcPr/>
                </a:tc>
                <a:extLst>
                  <a:ext uri="{0D108BD9-81ED-4DB2-BD59-A6C34878D82A}">
                    <a16:rowId xmlns:a16="http://schemas.microsoft.com/office/drawing/2014/main" val="529751770"/>
                  </a:ext>
                </a:extLst>
              </a:tr>
              <a:tr h="303590">
                <a:tc>
                  <a:txBody>
                    <a:bodyPr/>
                    <a:lstStyle/>
                    <a:p>
                      <a:r>
                        <a:rPr lang="en-GB" sz="1400">
                          <a:latin typeface="+mn-lt"/>
                        </a:rPr>
                        <a:t>Monmouthshire County Council </a:t>
                      </a:r>
                    </a:p>
                  </a:txBody>
                  <a:tcPr/>
                </a:tc>
                <a:tc>
                  <a:txBody>
                    <a:bodyPr/>
                    <a:lstStyle/>
                    <a:p>
                      <a:r>
                        <a:rPr lang="en-GB" sz="1400">
                          <a:latin typeface="+mn-lt"/>
                        </a:rPr>
                        <a:t>Rob Davies</a:t>
                      </a:r>
                    </a:p>
                  </a:txBody>
                  <a:tcPr/>
                </a:tc>
                <a:extLst>
                  <a:ext uri="{0D108BD9-81ED-4DB2-BD59-A6C34878D82A}">
                    <a16:rowId xmlns:a16="http://schemas.microsoft.com/office/drawing/2014/main" val="4155800375"/>
                  </a:ext>
                </a:extLst>
              </a:tr>
              <a:tr h="499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mn-lt"/>
                        </a:rPr>
                        <a:t>Vale of Glamorgan Council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mn-lt"/>
                        </a:rPr>
                        <a:t>Nathan Thomas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mn-lt"/>
                        </a:rPr>
                        <a:t>Craig Howell</a:t>
                      </a:r>
                    </a:p>
                  </a:txBody>
                  <a:tcPr/>
                </a:tc>
                <a:extLst>
                  <a:ext uri="{0D108BD9-81ED-4DB2-BD59-A6C34878D82A}">
                    <a16:rowId xmlns:a16="http://schemas.microsoft.com/office/drawing/2014/main" val="3381044348"/>
                  </a:ext>
                </a:extLst>
              </a:tr>
              <a:tr h="499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mn-lt"/>
                        </a:rPr>
                        <a:t>Torfaen County Borough Council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mn-lt"/>
                        </a:rPr>
                        <a:t>Clare Woodward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mn-lt"/>
                        </a:rPr>
                        <a:t>Sarah Herbert</a:t>
                      </a:r>
                    </a:p>
                  </a:txBody>
                  <a:tcPr/>
                </a:tc>
                <a:extLst>
                  <a:ext uri="{0D108BD9-81ED-4DB2-BD59-A6C34878D82A}">
                    <a16:rowId xmlns:a16="http://schemas.microsoft.com/office/drawing/2014/main" val="2026729297"/>
                  </a:ext>
                </a:extLst>
              </a:tr>
              <a:tr h="404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mn-lt"/>
                        </a:rPr>
                        <a:t>Bridgend County Borough Council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mn-lt"/>
                        </a:rPr>
                        <a:t>Tahir Saleem</a:t>
                      </a:r>
                    </a:p>
                  </a:txBody>
                  <a:tcPr/>
                </a:tc>
                <a:extLst>
                  <a:ext uri="{0D108BD9-81ED-4DB2-BD59-A6C34878D82A}">
                    <a16:rowId xmlns:a16="http://schemas.microsoft.com/office/drawing/2014/main" val="401183730"/>
                  </a:ext>
                </a:extLst>
              </a:tr>
              <a:tr h="414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mn-lt"/>
                        </a:rPr>
                        <a:t>Rhondda Cynon </a:t>
                      </a:r>
                      <a:r>
                        <a:rPr lang="en-GB" sz="1400" err="1">
                          <a:latin typeface="+mn-lt"/>
                        </a:rPr>
                        <a:t>Taf</a:t>
                      </a:r>
                      <a:r>
                        <a:rPr lang="en-GB" sz="1400">
                          <a:latin typeface="+mn-lt"/>
                        </a:rPr>
                        <a:t> County Borough Council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mn-lt"/>
                        </a:rPr>
                        <a:t>Andrew Stone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mn-lt"/>
                        </a:rPr>
                        <a:t>David Afia</a:t>
                      </a:r>
                    </a:p>
                  </a:txBody>
                  <a:tcPr/>
                </a:tc>
                <a:extLst>
                  <a:ext uri="{0D108BD9-81ED-4DB2-BD59-A6C34878D82A}">
                    <a16:rowId xmlns:a16="http://schemas.microsoft.com/office/drawing/2014/main" val="1350043244"/>
                  </a:ext>
                </a:extLst>
              </a:tr>
            </a:tbl>
          </a:graphicData>
        </a:graphic>
      </p:graphicFrame>
      <p:pic>
        <p:nvPicPr>
          <p:cNvPr id="12" name="Picture 11">
            <a:extLst>
              <a:ext uri="{FF2B5EF4-FFF2-40B4-BE49-F238E27FC236}">
                <a16:creationId xmlns:a16="http://schemas.microsoft.com/office/drawing/2014/main" id="{83945D7D-89FE-DE5C-19D4-63A72B8A8E57}"/>
              </a:ext>
            </a:extLst>
          </p:cNvPr>
          <p:cNvPicPr>
            <a:picLocks noGrp="1" noRot="1" noChangeAspect="1" noMove="1" noResize="1" noEditPoints="1" noAdjustHandles="1" noChangeArrowheads="1" noChangeShapeType="1" noCrop="1"/>
          </p:cNvPicPr>
          <p:nvPr/>
        </p:nvPicPr>
        <p:blipFill>
          <a:blip r:embed="rId5"/>
          <a:stretch>
            <a:fillRect/>
          </a:stretch>
        </p:blipFill>
        <p:spPr>
          <a:xfrm>
            <a:off x="4297908" y="5329963"/>
            <a:ext cx="2213040" cy="1207113"/>
          </a:xfrm>
          <a:prstGeom prst="rect">
            <a:avLst/>
          </a:prstGeom>
        </p:spPr>
      </p:pic>
    </p:spTree>
    <p:extLst>
      <p:ext uri="{BB962C8B-B14F-4D97-AF65-F5344CB8AC3E}">
        <p14:creationId xmlns:p14="http://schemas.microsoft.com/office/powerpoint/2010/main" val="3808410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130" y="-112413"/>
            <a:ext cx="12370130" cy="6970413"/>
            <a:chOff x="-178130" y="-112413"/>
            <a:chExt cx="12370130" cy="6970413"/>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3"/>
              <a:ext cx="12192000" cy="4620019"/>
            </a:xfrm>
            <a:prstGeom prst="rect">
              <a:avLst/>
            </a:prstGeom>
          </p:spPr>
        </p:pic>
        <p:grpSp>
          <p:nvGrpSpPr>
            <p:cNvPr id="8" name="Group 7"/>
            <p:cNvGrpSpPr/>
            <p:nvPr/>
          </p:nvGrpSpPr>
          <p:grpSpPr>
            <a:xfrm>
              <a:off x="-178130" y="5355771"/>
              <a:ext cx="12370130" cy="1502229"/>
              <a:chOff x="-178130" y="5355771"/>
              <a:chExt cx="12370130" cy="1502229"/>
            </a:xfrm>
          </p:grpSpPr>
          <p:pic>
            <p:nvPicPr>
              <p:cNvPr id="1026" name="Picture 10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48" y="5641223"/>
                <a:ext cx="1979908" cy="10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srcRect l="62453" t="62571" r="26164" b="26349"/>
              <a:stretch/>
            </p:blipFill>
            <p:spPr>
              <a:xfrm>
                <a:off x="-178130" y="5355771"/>
                <a:ext cx="5130140" cy="1502229"/>
              </a:xfrm>
              <a:prstGeom prst="rect">
                <a:avLst/>
              </a:prstGeom>
            </p:spPr>
          </p:pic>
          <p:pic>
            <p:nvPicPr>
              <p:cNvPr id="9" name="Picture 8"/>
              <p:cNvPicPr>
                <a:picLocks noChangeAspect="1"/>
              </p:cNvPicPr>
              <p:nvPr/>
            </p:nvPicPr>
            <p:blipFill rotWithShape="1">
              <a:blip r:embed="rId5"/>
              <a:srcRect l="82268" t="62571" r="10100" b="26349"/>
              <a:stretch/>
            </p:blipFill>
            <p:spPr>
              <a:xfrm>
                <a:off x="8752114" y="5355771"/>
                <a:ext cx="3439886" cy="1502229"/>
              </a:xfrm>
              <a:prstGeom prst="rect">
                <a:avLst/>
              </a:prstGeom>
            </p:spPr>
          </p:pic>
        </p:grpSp>
      </p:grpSp>
      <p:sp>
        <p:nvSpPr>
          <p:cNvPr id="2" name="Title 1"/>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Cardiff CC - Future Pipeline </a:t>
            </a:r>
            <a:br>
              <a:rPr lang="en-GB"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Neil Pugh </a:t>
            </a:r>
          </a:p>
        </p:txBody>
      </p:sp>
      <p:pic>
        <p:nvPicPr>
          <p:cNvPr id="11" name="Content Placeholder 10">
            <a:extLst>
              <a:ext uri="{FF2B5EF4-FFF2-40B4-BE49-F238E27FC236}">
                <a16:creationId xmlns:a16="http://schemas.microsoft.com/office/drawing/2014/main" id="{D45E0424-0E55-0B47-B200-B24B3460DAB1}"/>
              </a:ext>
            </a:extLst>
          </p:cNvPr>
          <p:cNvPicPr>
            <a:picLocks noGrp="1" noChangeAspect="1"/>
          </p:cNvPicPr>
          <p:nvPr>
            <p:ph idx="1"/>
          </p:nvPr>
        </p:nvPicPr>
        <p:blipFill>
          <a:blip r:embed="rId6"/>
          <a:stretch>
            <a:fillRect/>
          </a:stretch>
        </p:blipFill>
        <p:spPr>
          <a:xfrm>
            <a:off x="4989480" y="3397737"/>
            <a:ext cx="2213040" cy="1207113"/>
          </a:xfrm>
          <a:prstGeom prst="rect">
            <a:avLst/>
          </a:prstGeom>
        </p:spPr>
      </p:pic>
      <p:graphicFrame>
        <p:nvGraphicFramePr>
          <p:cNvPr id="6" name="Content Placeholder 13">
            <a:extLst>
              <a:ext uri="{FF2B5EF4-FFF2-40B4-BE49-F238E27FC236}">
                <a16:creationId xmlns:a16="http://schemas.microsoft.com/office/drawing/2014/main" id="{485634AF-7E43-02CD-C344-DF3C0C329902}"/>
              </a:ext>
            </a:extLst>
          </p:cNvPr>
          <p:cNvGraphicFramePr>
            <a:graphicFrameLocks/>
          </p:cNvGraphicFramePr>
          <p:nvPr>
            <p:extLst>
              <p:ext uri="{D42A27DB-BD31-4B8C-83A1-F6EECF244321}">
                <p14:modId xmlns:p14="http://schemas.microsoft.com/office/powerpoint/2010/main" val="2311110481"/>
              </p:ext>
            </p:extLst>
          </p:nvPr>
        </p:nvGraphicFramePr>
        <p:xfrm>
          <a:off x="1034145" y="1566577"/>
          <a:ext cx="10319655" cy="3931920"/>
        </p:xfrm>
        <a:graphic>
          <a:graphicData uri="http://schemas.openxmlformats.org/drawingml/2006/table">
            <a:tbl>
              <a:tblPr firstRow="1" bandRow="1">
                <a:tableStyleId>{21E4AEA4-8DFA-4A89-87EB-49C32662AFE0}</a:tableStyleId>
              </a:tblPr>
              <a:tblGrid>
                <a:gridCol w="592293">
                  <a:extLst>
                    <a:ext uri="{9D8B030D-6E8A-4147-A177-3AD203B41FA5}">
                      <a16:colId xmlns:a16="http://schemas.microsoft.com/office/drawing/2014/main" val="1087643813"/>
                    </a:ext>
                  </a:extLst>
                </a:gridCol>
                <a:gridCol w="2356182">
                  <a:extLst>
                    <a:ext uri="{9D8B030D-6E8A-4147-A177-3AD203B41FA5}">
                      <a16:colId xmlns:a16="http://schemas.microsoft.com/office/drawing/2014/main" val="3802234633"/>
                    </a:ext>
                  </a:extLst>
                </a:gridCol>
                <a:gridCol w="1474236">
                  <a:extLst>
                    <a:ext uri="{9D8B030D-6E8A-4147-A177-3AD203B41FA5}">
                      <a16:colId xmlns:a16="http://schemas.microsoft.com/office/drawing/2014/main" val="225107834"/>
                    </a:ext>
                  </a:extLst>
                </a:gridCol>
                <a:gridCol w="1474236">
                  <a:extLst>
                    <a:ext uri="{9D8B030D-6E8A-4147-A177-3AD203B41FA5}">
                      <a16:colId xmlns:a16="http://schemas.microsoft.com/office/drawing/2014/main" val="1342237850"/>
                    </a:ext>
                  </a:extLst>
                </a:gridCol>
                <a:gridCol w="1474236">
                  <a:extLst>
                    <a:ext uri="{9D8B030D-6E8A-4147-A177-3AD203B41FA5}">
                      <a16:colId xmlns:a16="http://schemas.microsoft.com/office/drawing/2014/main" val="3544311948"/>
                    </a:ext>
                  </a:extLst>
                </a:gridCol>
                <a:gridCol w="1474236">
                  <a:extLst>
                    <a:ext uri="{9D8B030D-6E8A-4147-A177-3AD203B41FA5}">
                      <a16:colId xmlns:a16="http://schemas.microsoft.com/office/drawing/2014/main" val="4053535526"/>
                    </a:ext>
                  </a:extLst>
                </a:gridCol>
                <a:gridCol w="1474236">
                  <a:extLst>
                    <a:ext uri="{9D8B030D-6E8A-4147-A177-3AD203B41FA5}">
                      <a16:colId xmlns:a16="http://schemas.microsoft.com/office/drawing/2014/main" val="3037895881"/>
                    </a:ext>
                  </a:extLst>
                </a:gridCol>
              </a:tblGrid>
              <a:tr h="4284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Lot </a:t>
                      </a:r>
                    </a:p>
                    <a:p>
                      <a:pPr algn="ctr"/>
                      <a:endParaRPr lang="en-GB" dirty="0"/>
                    </a:p>
                  </a:txBody>
                  <a:tcPr/>
                </a:tc>
                <a:tc>
                  <a:txBody>
                    <a:bodyPr/>
                    <a:lstStyle/>
                    <a:p>
                      <a:pPr algn="ctr"/>
                      <a:r>
                        <a:rPr lang="en-GB"/>
                        <a:t>Description of works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Estimate Mini comp Date </a:t>
                      </a:r>
                    </a:p>
                  </a:txBody>
                  <a:tcPr/>
                </a:tc>
                <a:tc>
                  <a:txBody>
                    <a:bodyPr/>
                    <a:lstStyle/>
                    <a:p>
                      <a:pPr algn="ctr"/>
                      <a:r>
                        <a:rPr lang="en-GB" dirty="0"/>
                        <a:t>Estimate mini comp end date </a:t>
                      </a:r>
                    </a:p>
                  </a:txBody>
                  <a:tcPr/>
                </a:tc>
                <a:tc>
                  <a:txBody>
                    <a:bodyPr/>
                    <a:lstStyle/>
                    <a:p>
                      <a:pPr algn="ctr"/>
                      <a:r>
                        <a:rPr lang="en-GB" dirty="0"/>
                        <a:t>Expected start date</a:t>
                      </a:r>
                    </a:p>
                  </a:txBody>
                  <a:tcPr/>
                </a:tc>
                <a:tc>
                  <a:txBody>
                    <a:bodyPr/>
                    <a:lstStyle/>
                    <a:p>
                      <a:pPr algn="ctr"/>
                      <a:r>
                        <a:rPr lang="en-GB" dirty="0"/>
                        <a:t>Estimated £ of Works</a:t>
                      </a:r>
                    </a:p>
                  </a:txBody>
                  <a:tcPr/>
                </a:tc>
                <a:tc>
                  <a:txBody>
                    <a:bodyPr/>
                    <a:lstStyle/>
                    <a:p>
                      <a:r>
                        <a:rPr lang="en-GB" sz="1800" b="1" kern="1200" dirty="0">
                          <a:solidFill>
                            <a:schemeClr val="lt1"/>
                          </a:solidFill>
                          <a:effectLst/>
                          <a:latin typeface="+mn-lt"/>
                          <a:ea typeface="+mn-ea"/>
                          <a:cs typeface="+mn-cs"/>
                        </a:rPr>
                        <a:t>Likelihood</a:t>
                      </a:r>
                    </a:p>
                    <a:p>
                      <a:r>
                        <a:rPr lang="en-GB" sz="1800" b="1" i="1" kern="1200" dirty="0">
                          <a:solidFill>
                            <a:schemeClr val="lt1"/>
                          </a:solidFill>
                          <a:effectLst/>
                          <a:latin typeface="+mn-lt"/>
                          <a:ea typeface="+mn-ea"/>
                          <a:cs typeface="+mn-cs"/>
                        </a:rPr>
                        <a:t>Red</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Amber</a:t>
                      </a:r>
                      <a:endParaRPr lang="en-GB" sz="1800" b="1" kern="1200" dirty="0">
                        <a:solidFill>
                          <a:schemeClr val="lt1"/>
                        </a:solidFill>
                        <a:effectLst/>
                        <a:latin typeface="+mn-lt"/>
                        <a:ea typeface="+mn-ea"/>
                        <a:cs typeface="+mn-cs"/>
                      </a:endParaRPr>
                    </a:p>
                    <a:p>
                      <a:r>
                        <a:rPr lang="en-GB" sz="1800" b="1" i="1" kern="1200" dirty="0">
                          <a:solidFill>
                            <a:schemeClr val="lt1"/>
                          </a:solidFill>
                          <a:effectLst/>
                          <a:latin typeface="+mn-lt"/>
                          <a:ea typeface="+mn-ea"/>
                          <a:cs typeface="+mn-cs"/>
                        </a:rPr>
                        <a:t>Green</a:t>
                      </a:r>
                      <a:r>
                        <a:rPr lang="en-GB" sz="1800" b="1" kern="1200" dirty="0">
                          <a:solidFill>
                            <a:schemeClr val="lt1"/>
                          </a:solidFill>
                          <a:effectLst/>
                          <a:latin typeface="+mn-lt"/>
                          <a:ea typeface="+mn-ea"/>
                          <a:cs typeface="+mn-cs"/>
                        </a:rPr>
                        <a:t> </a:t>
                      </a:r>
                      <a:endParaRPr lang="en-GB" dirty="0"/>
                    </a:p>
                  </a:txBody>
                  <a:tcPr/>
                </a:tc>
                <a:extLst>
                  <a:ext uri="{0D108BD9-81ED-4DB2-BD59-A6C34878D82A}">
                    <a16:rowId xmlns:a16="http://schemas.microsoft.com/office/drawing/2014/main" val="2935624019"/>
                  </a:ext>
                </a:extLst>
              </a:tr>
              <a:tr h="204006">
                <a:tc>
                  <a:txBody>
                    <a:bodyPr/>
                    <a:lstStyle/>
                    <a:p>
                      <a:pPr algn="ctr" fontAlgn="ctr"/>
                      <a:r>
                        <a:rPr lang="en-GB" sz="1000" b="0" i="0" u="none" strike="noStrike" dirty="0">
                          <a:solidFill>
                            <a:srgbClr val="000000"/>
                          </a:solidFill>
                          <a:effectLst/>
                          <a:latin typeface="Arial" panose="020B0604020202020204" pitchFamily="34" charset="0"/>
                        </a:rPr>
                        <a:t>3</a:t>
                      </a:r>
                    </a:p>
                  </a:txBody>
                  <a:tcPr marL="0" marR="0" marT="0" marB="0" anchor="ctr"/>
                </a:tc>
                <a:tc>
                  <a:txBody>
                    <a:bodyPr/>
                    <a:lstStyle/>
                    <a:p>
                      <a:pPr algn="l" fontAlgn="ctr"/>
                      <a:r>
                        <a:rPr lang="en-GB" sz="1000" b="0" i="0" u="none" strike="noStrike" dirty="0">
                          <a:solidFill>
                            <a:srgbClr val="000000"/>
                          </a:solidFill>
                          <a:effectLst/>
                          <a:latin typeface="Arial" panose="020B0604020202020204" pitchFamily="34" charset="0"/>
                        </a:rPr>
                        <a:t>Engineers Streets</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01/11/2024</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01/12/2024</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01/01/2025</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 £           115,000.00 </a:t>
                      </a:r>
                    </a:p>
                  </a:txBody>
                  <a:tcPr marL="0" marR="0" marT="0" marB="0" anchor="ctr"/>
                </a:tc>
                <a:tc>
                  <a:txBody>
                    <a:bodyPr/>
                    <a:lstStyle/>
                    <a:p>
                      <a:pPr algn="ctr"/>
                      <a:endParaRPr lang="en-GB" sz="1400">
                        <a:latin typeface="+mn-lt"/>
                      </a:endParaRPr>
                    </a:p>
                  </a:txBody>
                  <a:tcPr/>
                </a:tc>
                <a:extLst>
                  <a:ext uri="{0D108BD9-81ED-4DB2-BD59-A6C34878D82A}">
                    <a16:rowId xmlns:a16="http://schemas.microsoft.com/office/drawing/2014/main" val="2026030423"/>
                  </a:ext>
                </a:extLst>
              </a:tr>
              <a:tr h="204006">
                <a:tc>
                  <a:txBody>
                    <a:bodyPr/>
                    <a:lstStyle/>
                    <a:p>
                      <a:pPr algn="ctr" fontAlgn="ctr"/>
                      <a:r>
                        <a:rPr lang="en-GB" sz="1000" b="0" i="0" u="none" strike="noStrike">
                          <a:solidFill>
                            <a:srgbClr val="000000"/>
                          </a:solidFill>
                          <a:effectLst/>
                          <a:latin typeface="Arial" panose="020B0604020202020204" pitchFamily="34" charset="0"/>
                        </a:rPr>
                        <a:t>3</a:t>
                      </a:r>
                    </a:p>
                  </a:txBody>
                  <a:tcPr marL="0" marR="0" marT="0" marB="0" anchor="ctr"/>
                </a:tc>
                <a:tc>
                  <a:txBody>
                    <a:bodyPr/>
                    <a:lstStyle/>
                    <a:p>
                      <a:pPr algn="l" fontAlgn="ctr"/>
                      <a:r>
                        <a:rPr lang="en-GB" sz="1000" b="0" i="0" u="none" strike="noStrike">
                          <a:solidFill>
                            <a:srgbClr val="000000"/>
                          </a:solidFill>
                          <a:effectLst/>
                          <a:latin typeface="Arial" panose="020B0604020202020204" pitchFamily="34" charset="0"/>
                        </a:rPr>
                        <a:t>Neville Street</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01/11/2024</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01/12/2024</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01/01/2025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 £           100,000.00 </a:t>
                      </a:r>
                    </a:p>
                  </a:txBody>
                  <a:tcPr marL="0" marR="0" marT="0" marB="0" anchor="ctr"/>
                </a:tc>
                <a:tc>
                  <a:txBody>
                    <a:bodyPr/>
                    <a:lstStyle/>
                    <a:p>
                      <a:pPr algn="ctr"/>
                      <a:endParaRPr lang="en-GB" sz="1400">
                        <a:latin typeface="+mn-lt"/>
                      </a:endParaRPr>
                    </a:p>
                  </a:txBody>
                  <a:tcPr/>
                </a:tc>
                <a:extLst>
                  <a:ext uri="{0D108BD9-81ED-4DB2-BD59-A6C34878D82A}">
                    <a16:rowId xmlns:a16="http://schemas.microsoft.com/office/drawing/2014/main" val="179788420"/>
                  </a:ext>
                </a:extLst>
              </a:tr>
              <a:tr h="204006">
                <a:tc>
                  <a:txBody>
                    <a:bodyPr/>
                    <a:lstStyle/>
                    <a:p>
                      <a:pPr algn="ctr" fontAlgn="ctr"/>
                      <a:r>
                        <a:rPr lang="en-GB" sz="1000" b="0" i="0" u="none" strike="noStrike">
                          <a:solidFill>
                            <a:srgbClr val="000000"/>
                          </a:solidFill>
                          <a:effectLst/>
                          <a:latin typeface="Arial" panose="020B0604020202020204" pitchFamily="34" charset="0"/>
                        </a:rPr>
                        <a:t>8</a:t>
                      </a:r>
                    </a:p>
                  </a:txBody>
                  <a:tcPr marL="0" marR="0" marT="0" marB="0" anchor="ctr"/>
                </a:tc>
                <a:tc>
                  <a:txBody>
                    <a:bodyPr/>
                    <a:lstStyle/>
                    <a:p>
                      <a:pPr algn="l" fontAlgn="ctr"/>
                      <a:r>
                        <a:rPr lang="en-GB" sz="1000" b="0" i="0" u="none" strike="noStrike" dirty="0">
                          <a:solidFill>
                            <a:srgbClr val="000000"/>
                          </a:solidFill>
                          <a:effectLst/>
                          <a:latin typeface="Arial" panose="020B0604020202020204" pitchFamily="34" charset="0"/>
                        </a:rPr>
                        <a:t>Trowbridge Green </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01/11/2024</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01/01/2024</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01/04/2025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 £        2,000,000.00 </a:t>
                      </a:r>
                    </a:p>
                  </a:txBody>
                  <a:tcPr marL="0" marR="0" marT="0" marB="0" anchor="ctr"/>
                </a:tc>
                <a:tc>
                  <a:txBody>
                    <a:bodyPr/>
                    <a:lstStyle/>
                    <a:p>
                      <a:pPr algn="ctr"/>
                      <a:endParaRPr lang="en-GB" sz="1400">
                        <a:latin typeface="+mn-lt"/>
                      </a:endParaRPr>
                    </a:p>
                  </a:txBody>
                  <a:tcPr/>
                </a:tc>
                <a:extLst>
                  <a:ext uri="{0D108BD9-81ED-4DB2-BD59-A6C34878D82A}">
                    <a16:rowId xmlns:a16="http://schemas.microsoft.com/office/drawing/2014/main" val="3923256771"/>
                  </a:ext>
                </a:extLst>
              </a:tr>
              <a:tr h="204006">
                <a:tc>
                  <a:txBody>
                    <a:bodyPr/>
                    <a:lstStyle/>
                    <a:p>
                      <a:pPr algn="ctr" fontAlgn="ctr"/>
                      <a:r>
                        <a:rPr lang="en-GB" sz="1000" b="0" i="0" u="none" strike="noStrike">
                          <a:solidFill>
                            <a:srgbClr val="000000"/>
                          </a:solidFill>
                          <a:effectLst/>
                          <a:latin typeface="Arial" panose="020B0604020202020204" pitchFamily="34" charset="0"/>
                        </a:rPr>
                        <a:t>6</a:t>
                      </a:r>
                    </a:p>
                  </a:txBody>
                  <a:tcPr marL="0" marR="0" marT="0" marB="0" anchor="ctr"/>
                </a:tc>
                <a:tc>
                  <a:txBody>
                    <a:bodyPr/>
                    <a:lstStyle/>
                    <a:p>
                      <a:pPr algn="l" fontAlgn="ctr"/>
                      <a:r>
                        <a:rPr lang="en-GB" sz="1000" b="0" i="0" u="none" strike="noStrike">
                          <a:solidFill>
                            <a:srgbClr val="000000"/>
                          </a:solidFill>
                          <a:effectLst/>
                          <a:latin typeface="Arial" panose="020B0604020202020204" pitchFamily="34" charset="0"/>
                        </a:rPr>
                        <a:t>Central Square (Tactiles) </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01/11/2024</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01/12/2024</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01/01/2025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 £           240,000.00 </a:t>
                      </a:r>
                    </a:p>
                  </a:txBody>
                  <a:tcPr marL="0" marR="0" marT="0" marB="0" anchor="ctr"/>
                </a:tc>
                <a:tc>
                  <a:txBody>
                    <a:bodyPr/>
                    <a:lstStyle/>
                    <a:p>
                      <a:pPr algn="ctr"/>
                      <a:endParaRPr lang="en-GB" sz="1400">
                        <a:latin typeface="+mn-lt"/>
                      </a:endParaRPr>
                    </a:p>
                  </a:txBody>
                  <a:tcPr/>
                </a:tc>
                <a:extLst>
                  <a:ext uri="{0D108BD9-81ED-4DB2-BD59-A6C34878D82A}">
                    <a16:rowId xmlns:a16="http://schemas.microsoft.com/office/drawing/2014/main" val="3169180757"/>
                  </a:ext>
                </a:extLst>
              </a:tr>
              <a:tr h="204006">
                <a:tc>
                  <a:txBody>
                    <a:bodyPr/>
                    <a:lstStyle/>
                    <a:p>
                      <a:pPr algn="ctr" fontAlgn="ctr"/>
                      <a:r>
                        <a:rPr lang="en-GB" sz="1000" b="0" i="0" u="none" strike="noStrike">
                          <a:solidFill>
                            <a:srgbClr val="000000"/>
                          </a:solidFill>
                          <a:effectLst/>
                          <a:latin typeface="Arial" panose="020B0604020202020204" pitchFamily="34" charset="0"/>
                        </a:rPr>
                        <a:t>3</a:t>
                      </a:r>
                    </a:p>
                  </a:txBody>
                  <a:tcPr marL="0" marR="0" marT="0" marB="0" anchor="ctr"/>
                </a:tc>
                <a:tc>
                  <a:txBody>
                    <a:bodyPr/>
                    <a:lstStyle/>
                    <a:p>
                      <a:pPr algn="l" fontAlgn="ctr"/>
                      <a:r>
                        <a:rPr lang="en-GB" sz="1000" b="0" i="0" u="none" strike="noStrike">
                          <a:solidFill>
                            <a:srgbClr val="000000"/>
                          </a:solidFill>
                          <a:effectLst/>
                          <a:latin typeface="Arial" panose="020B0604020202020204" pitchFamily="34" charset="0"/>
                        </a:rPr>
                        <a:t>Riverside CPZ</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01/12/2024</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01/02/2025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01/05/2025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 £           150,000.00 </a:t>
                      </a:r>
                    </a:p>
                  </a:txBody>
                  <a:tcPr marL="0" marR="0" marT="0" marB="0" anchor="ctr"/>
                </a:tc>
                <a:tc>
                  <a:txBody>
                    <a:bodyPr/>
                    <a:lstStyle/>
                    <a:p>
                      <a:pPr algn="ctr"/>
                      <a:endParaRPr lang="en-GB" sz="1400" dirty="0">
                        <a:latin typeface="+mn-lt"/>
                      </a:endParaRPr>
                    </a:p>
                  </a:txBody>
                  <a:tcPr/>
                </a:tc>
                <a:extLst>
                  <a:ext uri="{0D108BD9-81ED-4DB2-BD59-A6C34878D82A}">
                    <a16:rowId xmlns:a16="http://schemas.microsoft.com/office/drawing/2014/main" val="3365037583"/>
                  </a:ext>
                </a:extLst>
              </a:tr>
              <a:tr h="204006">
                <a:tc>
                  <a:txBody>
                    <a:bodyPr/>
                    <a:lstStyle/>
                    <a:p>
                      <a:pPr algn="ctr" fontAlgn="ctr"/>
                      <a:r>
                        <a:rPr lang="en-GB" sz="1000" b="0" i="0" u="none" strike="noStrike">
                          <a:solidFill>
                            <a:srgbClr val="000000"/>
                          </a:solidFill>
                          <a:effectLst/>
                          <a:latin typeface="Arial" panose="020B0604020202020204" pitchFamily="34" charset="0"/>
                        </a:rPr>
                        <a:t>7</a:t>
                      </a:r>
                    </a:p>
                  </a:txBody>
                  <a:tcPr marL="0" marR="0" marT="0" marB="0" anchor="ctr"/>
                </a:tc>
                <a:tc>
                  <a:txBody>
                    <a:bodyPr/>
                    <a:lstStyle/>
                    <a:p>
                      <a:pPr algn="l" fontAlgn="ctr"/>
                      <a:r>
                        <a:rPr lang="en-GB" sz="1000" b="0" i="0" u="none" strike="noStrike">
                          <a:solidFill>
                            <a:srgbClr val="000000"/>
                          </a:solidFill>
                          <a:effectLst/>
                          <a:latin typeface="Arial" panose="020B0604020202020204" pitchFamily="34" charset="0"/>
                        </a:rPr>
                        <a:t>New Willows (AT Route)</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01/05/2025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01/07/2025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01/11/2025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 £        1,700,000.00 </a:t>
                      </a:r>
                    </a:p>
                  </a:txBody>
                  <a:tcPr marL="0" marR="0" marT="0" marB="0" anchor="ctr"/>
                </a:tc>
                <a:tc>
                  <a:txBody>
                    <a:bodyPr/>
                    <a:lstStyle/>
                    <a:p>
                      <a:pPr algn="ctr"/>
                      <a:endParaRPr lang="en-GB" sz="1400">
                        <a:latin typeface="+mn-lt"/>
                      </a:endParaRPr>
                    </a:p>
                  </a:txBody>
                  <a:tcPr/>
                </a:tc>
                <a:extLst>
                  <a:ext uri="{0D108BD9-81ED-4DB2-BD59-A6C34878D82A}">
                    <a16:rowId xmlns:a16="http://schemas.microsoft.com/office/drawing/2014/main" val="3587519349"/>
                  </a:ext>
                </a:extLst>
              </a:tr>
              <a:tr h="204006">
                <a:tc>
                  <a:txBody>
                    <a:bodyPr/>
                    <a:lstStyle/>
                    <a:p>
                      <a:pPr algn="ctr" fontAlgn="ctr"/>
                      <a:r>
                        <a:rPr lang="en-GB" sz="1000" b="0" i="0" u="none" strike="noStrike">
                          <a:solidFill>
                            <a:srgbClr val="000000"/>
                          </a:solidFill>
                          <a:effectLst/>
                          <a:latin typeface="Arial" panose="020B0604020202020204" pitchFamily="34" charset="0"/>
                        </a:rPr>
                        <a:t>9</a:t>
                      </a:r>
                    </a:p>
                  </a:txBody>
                  <a:tcPr marL="0" marR="0" marT="0" marB="0" anchor="ctr"/>
                </a:tc>
                <a:tc>
                  <a:txBody>
                    <a:bodyPr/>
                    <a:lstStyle/>
                    <a:p>
                      <a:pPr algn="l" fontAlgn="ctr"/>
                      <a:r>
                        <a:rPr lang="fr-FR" sz="1000" b="0" i="0" u="none" strike="noStrike">
                          <a:solidFill>
                            <a:srgbClr val="000000"/>
                          </a:solidFill>
                          <a:effectLst/>
                          <a:latin typeface="Arial" panose="020B0604020202020204" pitchFamily="34" charset="0"/>
                        </a:rPr>
                        <a:t>City Centre - (Boulevard De Nantes - Newport Rd)</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01/06/2025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01/08/2025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01/01/2026</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 £        7,000,000.00 </a:t>
                      </a:r>
                    </a:p>
                  </a:txBody>
                  <a:tcPr marL="0" marR="0" marT="0" marB="0" anchor="ctr"/>
                </a:tc>
                <a:tc>
                  <a:txBody>
                    <a:bodyPr/>
                    <a:lstStyle/>
                    <a:p>
                      <a:pPr algn="ctr"/>
                      <a:endParaRPr lang="en-GB" sz="1400">
                        <a:latin typeface="+mn-lt"/>
                      </a:endParaRPr>
                    </a:p>
                  </a:txBody>
                  <a:tcPr/>
                </a:tc>
                <a:extLst>
                  <a:ext uri="{0D108BD9-81ED-4DB2-BD59-A6C34878D82A}">
                    <a16:rowId xmlns:a16="http://schemas.microsoft.com/office/drawing/2014/main" val="3149991776"/>
                  </a:ext>
                </a:extLst>
              </a:tr>
              <a:tr h="204006">
                <a:tc>
                  <a:txBody>
                    <a:bodyPr/>
                    <a:lstStyle/>
                    <a:p>
                      <a:pPr algn="ctr" fontAlgn="ctr"/>
                      <a:r>
                        <a:rPr lang="en-GB" sz="1000" b="0" i="0" u="none" strike="noStrike">
                          <a:solidFill>
                            <a:srgbClr val="000000"/>
                          </a:solidFill>
                          <a:effectLst/>
                          <a:latin typeface="Arial" panose="020B0604020202020204" pitchFamily="34" charset="0"/>
                        </a:rPr>
                        <a:t>9</a:t>
                      </a:r>
                    </a:p>
                  </a:txBody>
                  <a:tcPr marL="0" marR="0" marT="0" marB="0" anchor="ctr"/>
                </a:tc>
                <a:tc>
                  <a:txBody>
                    <a:bodyPr/>
                    <a:lstStyle/>
                    <a:p>
                      <a:pPr algn="l" fontAlgn="ctr"/>
                      <a:r>
                        <a:rPr lang="en-GB" sz="1000" b="0" i="0" u="none" strike="noStrike">
                          <a:solidFill>
                            <a:srgbClr val="000000"/>
                          </a:solidFill>
                          <a:effectLst/>
                          <a:latin typeface="Arial" panose="020B0604020202020204" pitchFamily="34" charset="0"/>
                        </a:rPr>
                        <a:t>Eastern Bus Corridor - Newport Rd (Link A)</a:t>
                      </a:r>
                    </a:p>
                  </a:txBody>
                  <a:tcPr marL="0" marR="0" marT="0" marB="0" anchor="ctr"/>
                </a:tc>
                <a:tc>
                  <a:txBody>
                    <a:bodyPr/>
                    <a:lstStyle/>
                    <a:p>
                      <a:pPr algn="ctr" fontAlgn="ctr"/>
                      <a:r>
                        <a:rPr lang="en-GB" sz="1000" b="0" i="0" u="none" strike="noStrike" dirty="0">
                          <a:solidFill>
                            <a:srgbClr val="000000"/>
                          </a:solidFill>
                          <a:effectLst/>
                          <a:latin typeface="Arial" panose="020B0604020202020204" pitchFamily="34" charset="0"/>
                        </a:rPr>
                        <a:t>01/06/2025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01/08/2025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01/01/2026</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 £        7,000,000.00 </a:t>
                      </a:r>
                    </a:p>
                  </a:txBody>
                  <a:tcPr marL="0" marR="0" marT="0" marB="0" anchor="ctr"/>
                </a:tc>
                <a:tc>
                  <a:txBody>
                    <a:bodyPr/>
                    <a:lstStyle/>
                    <a:p>
                      <a:pPr algn="ctr"/>
                      <a:endParaRPr lang="en-GB" sz="1400">
                        <a:latin typeface="+mn-lt"/>
                      </a:endParaRPr>
                    </a:p>
                  </a:txBody>
                  <a:tcPr/>
                </a:tc>
                <a:extLst>
                  <a:ext uri="{0D108BD9-81ED-4DB2-BD59-A6C34878D82A}">
                    <a16:rowId xmlns:a16="http://schemas.microsoft.com/office/drawing/2014/main" val="2575819284"/>
                  </a:ext>
                </a:extLst>
              </a:tr>
              <a:tr h="204006">
                <a:tc>
                  <a:txBody>
                    <a:bodyPr/>
                    <a:lstStyle/>
                    <a:p>
                      <a:pPr algn="ctr" fontAlgn="ctr"/>
                      <a:r>
                        <a:rPr lang="en-GB" sz="1000" b="0" i="0" u="none" strike="noStrike">
                          <a:solidFill>
                            <a:srgbClr val="000000"/>
                          </a:solidFill>
                          <a:effectLst/>
                          <a:latin typeface="Arial" panose="020B0604020202020204" pitchFamily="34" charset="0"/>
                        </a:rPr>
                        <a:t>7</a:t>
                      </a:r>
                    </a:p>
                  </a:txBody>
                  <a:tcPr marL="0" marR="0" marT="0" marB="0" anchor="ctr"/>
                </a:tc>
                <a:tc>
                  <a:txBody>
                    <a:bodyPr/>
                    <a:lstStyle/>
                    <a:p>
                      <a:pPr algn="l" fontAlgn="ctr"/>
                      <a:r>
                        <a:rPr lang="en-GB" sz="1000" b="0" i="0" u="none" strike="noStrike">
                          <a:solidFill>
                            <a:srgbClr val="000000"/>
                          </a:solidFill>
                          <a:effectLst/>
                          <a:latin typeface="Arial" panose="020B0604020202020204" pitchFamily="34" charset="0"/>
                        </a:rPr>
                        <a:t>North Rd/Corbett Road</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01/06/2025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01/08/2025</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01/01/2026</a:t>
                      </a:r>
                    </a:p>
                  </a:txBody>
                  <a:tcPr marL="0" marR="0" marT="0" marB="0" anchor="ctr"/>
                </a:tc>
                <a:tc>
                  <a:txBody>
                    <a:bodyPr/>
                    <a:lstStyle/>
                    <a:p>
                      <a:pPr algn="ctr" fontAlgn="ctr"/>
                      <a:r>
                        <a:rPr lang="en-GB" sz="1000" b="0" i="0" u="none" strike="noStrike">
                          <a:solidFill>
                            <a:srgbClr val="000000"/>
                          </a:solidFill>
                          <a:effectLst/>
                          <a:latin typeface="Arial" panose="020B0604020202020204" pitchFamily="34" charset="0"/>
                        </a:rPr>
                        <a:t> £        1,800,000.00 </a:t>
                      </a:r>
                    </a:p>
                  </a:txBody>
                  <a:tcPr marL="0" marR="0" marT="0" marB="0" anchor="ctr"/>
                </a:tc>
                <a:tc>
                  <a:txBody>
                    <a:bodyPr/>
                    <a:lstStyle/>
                    <a:p>
                      <a:pPr algn="ctr"/>
                      <a:endParaRPr lang="en-GB" sz="1400" dirty="0">
                        <a:latin typeface="+mn-lt"/>
                      </a:endParaRPr>
                    </a:p>
                  </a:txBody>
                  <a:tcPr/>
                </a:tc>
                <a:extLst>
                  <a:ext uri="{0D108BD9-81ED-4DB2-BD59-A6C34878D82A}">
                    <a16:rowId xmlns:a16="http://schemas.microsoft.com/office/drawing/2014/main" val="1113848271"/>
                  </a:ext>
                </a:extLst>
              </a:tr>
            </a:tbl>
          </a:graphicData>
        </a:graphic>
      </p:graphicFrame>
      <p:pic>
        <p:nvPicPr>
          <p:cNvPr id="14" name="Picture 13">
            <a:extLst>
              <a:ext uri="{FF2B5EF4-FFF2-40B4-BE49-F238E27FC236}">
                <a16:creationId xmlns:a16="http://schemas.microsoft.com/office/drawing/2014/main" id="{0AE965E1-18CB-392F-AA88-3FB13627F1CE}"/>
              </a:ext>
            </a:extLst>
          </p:cNvPr>
          <p:cNvPicPr>
            <a:picLocks noGrp="1" noRot="1" noChangeAspect="1" noMove="1" noResize="1" noEditPoints="1" noAdjustHandles="1" noChangeArrowheads="1" noChangeShapeType="1" noCrop="1"/>
          </p:cNvPicPr>
          <p:nvPr/>
        </p:nvPicPr>
        <p:blipFill>
          <a:blip r:embed="rId6"/>
          <a:stretch>
            <a:fillRect/>
          </a:stretch>
        </p:blipFill>
        <p:spPr>
          <a:xfrm>
            <a:off x="4297908" y="5641223"/>
            <a:ext cx="2213040" cy="1207113"/>
          </a:xfrm>
          <a:prstGeom prst="rect">
            <a:avLst/>
          </a:prstGeom>
        </p:spPr>
      </p:pic>
    </p:spTree>
    <p:extLst>
      <p:ext uri="{BB962C8B-B14F-4D97-AF65-F5344CB8AC3E}">
        <p14:creationId xmlns:p14="http://schemas.microsoft.com/office/powerpoint/2010/main" val="795405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60b04f2a-87b0-41af-beb0-7cb65dea910a" xsi:nil="true"/>
    <Contract_x0020_Manager xmlns="60b04f2a-87b0-41af-beb0-7cb65dea910a">
      <UserInfo>
        <DisplayName>Haywood, Penny</DisplayName>
        <AccountId>65</AccountId>
        <AccountType/>
      </UserInfo>
    </Contract_x0020_Manager>
    <Sub_x002d_Category xmlns="397ea5dd-05d2-447b-8e5d-d254f97c2d13" xsi:nil="true"/>
    <Reference xmlns="60b04f2a-87b0-41af-beb0-7cb65dea910a">SEWH</Reference>
    <Under_x0020_Seal xmlns="60b04f2a-87b0-41af-beb0-7cb65dea910a">true</Under_x0020_Seal>
    <_EndDate xmlns="http://schemas.microsoft.com/sharepoint/v3/fields">2023-01-01T00:00:00+00:00</_EndDate>
    <Under_x0020_50k_x003f_ xmlns="60b04f2a-87b0-41af-beb0-7cb65dea910a">false</Under_x0020_50k_x003f_>
    <Employee xmlns="60b04f2a-87b0-41af-beb0-7cb65dea910a">
      <UserInfo>
        <DisplayName/>
        <AccountId xsi:nil="true"/>
        <AccountType/>
      </UserInfo>
    </Employee>
    <Category. xmlns="397ea5dd-05d2-447b-8e5d-d254f97c2d13">Environment</Category.>
    <DueDate xmlns="acf0b727-9058-4e12-963a-7c0e730b67f2" xsi:nil="true"/>
    <AssignedTo xmlns="acf0b727-9058-4e12-963a-7c0e730b67f2">
      <UserInfo>
        <DisplayName/>
        <AccountId xsi:nil="true"/>
        <AccountType/>
      </UserInfo>
    </AssignedTo>
    <ApprovalStatus xmlns="acf0b727-9058-4e12-963a-7c0e730b67f2">Not Started</ApprovalStatus>
    <lcf76f155ced4ddcb4097134ff3c332f xmlns="acf0b727-9058-4e12-963a-7c0e730b67f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Contracts" ma:contentTypeID="0x0101008E774914766A8341B4EC893E1554E65F00D18E15CF29E24A46B03DDD1FF9910BAF" ma:contentTypeVersion="40" ma:contentTypeDescription="Contracts with third parties" ma:contentTypeScope="" ma:versionID="c0399139d2cf0481df03699dc0ffd556">
  <xsd:schema xmlns:xsd="http://www.w3.org/2001/XMLSchema" xmlns:xs="http://www.w3.org/2001/XMLSchema" xmlns:p="http://schemas.microsoft.com/office/2006/metadata/properties" xmlns:ns2="60b04f2a-87b0-41af-beb0-7cb65dea910a" xmlns:ns3="http://schemas.microsoft.com/sharepoint/v3/fields" xmlns:ns4="397ea5dd-05d2-447b-8e5d-d254f97c2d13" xmlns:ns5="acf0b727-9058-4e12-963a-7c0e730b67f2" xmlns:ns6="5f7e2684-8685-4239-b5b0-2ef43eae0eeb" targetNamespace="http://schemas.microsoft.com/office/2006/metadata/properties" ma:root="true" ma:fieldsID="771e2730eb4284c71a1619fcb64387b8" ns2:_="" ns3:_="" ns4:_="" ns5:_="" ns6:_="">
    <xsd:import namespace="60b04f2a-87b0-41af-beb0-7cb65dea910a"/>
    <xsd:import namespace="http://schemas.microsoft.com/sharepoint/v3/fields"/>
    <xsd:import namespace="397ea5dd-05d2-447b-8e5d-d254f97c2d13"/>
    <xsd:import namespace="acf0b727-9058-4e12-963a-7c0e730b67f2"/>
    <xsd:import namespace="5f7e2684-8685-4239-b5b0-2ef43eae0eeb"/>
    <xsd:element name="properties">
      <xsd:complexType>
        <xsd:sequence>
          <xsd:element name="documentManagement">
            <xsd:complexType>
              <xsd:all>
                <xsd:element ref="ns2:Under_x0020_50k_x003f_" minOccurs="0"/>
                <xsd:element ref="ns2:Reference" minOccurs="0"/>
                <xsd:element ref="ns3:_EndDate" minOccurs="0"/>
                <xsd:element ref="ns4:Category." minOccurs="0"/>
                <xsd:element ref="ns2:Document_x0020_Type" minOccurs="0"/>
                <xsd:element ref="ns2:Under_x0020_Seal" minOccurs="0"/>
                <xsd:element ref="ns2:Employee" minOccurs="0"/>
                <xsd:element ref="ns2:Contract_x0020_Manager" minOccurs="0"/>
                <xsd:element ref="ns4:Sub_x002d_Category"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5:MediaServiceAutoKeyPoints" minOccurs="0"/>
                <xsd:element ref="ns5:MediaServiceKeyPoints" minOccurs="0"/>
                <xsd:element ref="ns5:ApprovalStatus" minOccurs="0"/>
                <xsd:element ref="ns5:AssignedTo" minOccurs="0"/>
                <xsd:element ref="ns5:DueDate" minOccurs="0"/>
                <xsd:element ref="ns6:SharedWithUsers" minOccurs="0"/>
                <xsd:element ref="ns6:SharedWithDetails" minOccurs="0"/>
                <xsd:element ref="ns5:MediaLengthInSeconds" minOccurs="0"/>
                <xsd:element ref="ns5:lcf76f155ced4ddcb4097134ff3c332f"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04f2a-87b0-41af-beb0-7cb65dea910a" elementFormDefault="qualified">
    <xsd:import namespace="http://schemas.microsoft.com/office/2006/documentManagement/types"/>
    <xsd:import namespace="http://schemas.microsoft.com/office/infopath/2007/PartnerControls"/>
    <xsd:element name="Under_x0020_50k_x003f_" ma:index="8" nillable="true" ma:displayName="Over 50k?" ma:default="0" ma:internalName="Under_x0020_50k_x003F_" ma:readOnly="false">
      <xsd:simpleType>
        <xsd:restriction base="dms:Boolean"/>
      </xsd:simpleType>
    </xsd:element>
    <xsd:element name="Reference" ma:index="9" nillable="true" ma:displayName="Reference" ma:indexed="true" ma:internalName="Reference" ma:readOnly="false">
      <xsd:simpleType>
        <xsd:restriction base="dms:Text">
          <xsd:maxLength value="255"/>
        </xsd:restriction>
      </xsd:simpleType>
    </xsd:element>
    <xsd:element name="Document_x0020_Type" ma:index="12" nillable="true" ma:displayName="Document Type" ma:format="Dropdown" ma:internalName="Document_x0020_Type" ma:readOnly="false">
      <xsd:simpleType>
        <xsd:restriction base="dms:Choice">
          <xsd:enumeration value="Consultancy Justification"/>
          <xsd:enumeration value="Contract Award Report"/>
          <xsd:enumeration value="Equality Impact Assessment"/>
          <xsd:enumeration value="Evaluation Matrix"/>
          <xsd:enumeration value="ITT"/>
          <xsd:enumeration value="PQQ"/>
          <xsd:enumeration value="Officer Decision Report"/>
          <xsd:enumeration value="Pre Tender Report"/>
          <xsd:enumeration value="Procurement Plan"/>
          <xsd:enumeration value="Risk Register"/>
          <xsd:enumeration value="Self Declaration Form"/>
          <xsd:enumeration value="Supporting Documentation"/>
          <xsd:enumeration value="Terms and Conditions"/>
          <xsd:maxLength value="255"/>
        </xsd:restriction>
      </xsd:simpleType>
    </xsd:element>
    <xsd:element name="Under_x0020_Seal" ma:index="13" nillable="true" ma:displayName="Under Seal" ma:default="1" ma:internalName="Under_x0020_Seal" ma:readOnly="false">
      <xsd:simpleType>
        <xsd:restriction base="dms:Boolean"/>
      </xsd:simpleType>
    </xsd:element>
    <xsd:element name="Employee" ma:index="14" nillable="true" ma:displayName="Employee" ma:list="UserInfo" ma:SharePointGroup="0" ma:internalName="Employe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ract_x0020_Manager" ma:index="15" nillable="true" ma:displayName="Contract Manager" ma:hidden="true" ma:list="UserInfo" ma:SharePointGroup="0" ma:internalName="Contract_x0020_Manag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EndDate" ma:index="10" nillable="true" ma:displayName="End Date" ma:description="End Date will be automatically set for Frameworks (+4 years) and Quotations (+2 years). If you would like to set your own date instead then enter an End Date manually" ma:format="DateOnly" ma:internalName="_End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97ea5dd-05d2-447b-8e5d-d254f97c2d13" elementFormDefault="qualified">
    <xsd:import namespace="http://schemas.microsoft.com/office/2006/documentManagement/types"/>
    <xsd:import namespace="http://schemas.microsoft.com/office/infopath/2007/PartnerControls"/>
    <xsd:element name="Category." ma:index="11" nillable="true" ma:displayName="Category." ma:default="Environment" ma:format="Dropdown" ma:internalName="Category_x002e_" ma:readOnly="false">
      <xsd:simpleType>
        <xsd:restriction base="dms:Choice">
          <xsd:enumeration value="Corporate"/>
          <xsd:enumeration value="Environment"/>
          <xsd:enumeration value="Social"/>
        </xsd:restriction>
      </xsd:simpleType>
    </xsd:element>
    <xsd:element name="Sub_x002d_Category" ma:index="16" nillable="true" ma:displayName="Sub-Category" ma:hidden="true" ma:list="{4bed9cd9-8d7f-4cb9-860e-e363e63f9d36}" ma:internalName="Sub_x002d_Category" ma:readOnly="false" ma:showField="Environment">
      <xsd:simpleType>
        <xsd:restriction base="dms:Lookup"/>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f0b727-9058-4e12-963a-7c0e730b67f2" elementFormDefault="qualified">
    <xsd:import namespace="http://schemas.microsoft.com/office/2006/documentManagement/types"/>
    <xsd:import namespace="http://schemas.microsoft.com/office/infopath/2007/PartnerControls"/>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ApprovalStatus" ma:index="27" nillable="true" ma:displayName="Approval Status" ma:default="Not Started" ma:format="Dropdown" ma:internalName="ApprovalStatus">
      <xsd:simpleType>
        <xsd:restriction base="dms:Choice">
          <xsd:enumeration value="Not Started"/>
          <xsd:enumeration value="In Progress"/>
          <xsd:enumeration value="Complete"/>
          <xsd:enumeration value="Deferred"/>
          <xsd:enumeration value="Waiting on someone else"/>
        </xsd:restriction>
      </xsd:simpleType>
    </xsd:element>
    <xsd:element name="AssignedTo" ma:index="28" nillable="true" ma:displayName="Assigned To" ma:format="Dropdown" ma:list="UserInfo" ma:SharePointGroup="0"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ueDate" ma:index="29" nillable="true" ma:displayName="Due Date" ma:format="DateOnly" ma:internalName="DueDate">
      <xsd:simpleType>
        <xsd:restriction base="dms:DateTime"/>
      </xsd:simpleType>
    </xsd:element>
    <xsd:element name="MediaLengthInSeconds" ma:index="32" nillable="true" ma:displayName="Length (seconds)" ma:internalName="MediaLengthInSeconds" ma:readOnly="true">
      <xsd:simpleType>
        <xsd:restriction base="dms:Unknow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45f2e475-8de6-4403-b9a2-f9fa1272c3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5" nillable="true" ma:displayName="MediaServiceObjectDetectorVersions"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7e2684-8685-4239-b5b0-2ef43eae0eeb"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059A1D-6DDC-4789-B8D5-7DBDD0BE040F}">
  <ds:schemaRefs>
    <ds:schemaRef ds:uri="http://schemas.microsoft.com/sharepoint/v3/contenttype/forms"/>
  </ds:schemaRefs>
</ds:datastoreItem>
</file>

<file path=customXml/itemProps2.xml><?xml version="1.0" encoding="utf-8"?>
<ds:datastoreItem xmlns:ds="http://schemas.openxmlformats.org/officeDocument/2006/customXml" ds:itemID="{58FD4F5C-D7C8-46F6-A8B0-CDC9E084CA6D}">
  <ds:schemaRefs>
    <ds:schemaRef ds:uri="397ea5dd-05d2-447b-8e5d-d254f97c2d13"/>
    <ds:schemaRef ds:uri="60b04f2a-87b0-41af-beb0-7cb65dea910a"/>
    <ds:schemaRef ds:uri="acf0b727-9058-4e12-963a-7c0e730b67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7393DC2-D941-43C9-9B37-CD2F0501E95B}">
  <ds:schemaRefs>
    <ds:schemaRef ds:uri="397ea5dd-05d2-447b-8e5d-d254f97c2d13"/>
    <ds:schemaRef ds:uri="5f7e2684-8685-4239-b5b0-2ef43eae0eeb"/>
    <ds:schemaRef ds:uri="60b04f2a-87b0-41af-beb0-7cb65dea910a"/>
    <ds:schemaRef ds:uri="acf0b727-9058-4e12-963a-7c0e730b67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3038</Words>
  <Application>Microsoft Office PowerPoint</Application>
  <PresentationFormat>Widescreen</PresentationFormat>
  <Paragraphs>763</Paragraphs>
  <Slides>23</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Arial</vt:lpstr>
      <vt:lpstr>Calibri</vt:lpstr>
      <vt:lpstr>Calibri Light</vt:lpstr>
      <vt:lpstr>Symbol</vt:lpstr>
      <vt:lpstr>Times New Roman</vt:lpstr>
      <vt:lpstr>Trebuchet MS</vt:lpstr>
      <vt:lpstr>Office Theme</vt:lpstr>
      <vt:lpstr>PowerPoint Presentation</vt:lpstr>
      <vt:lpstr>Presentation Agenda</vt:lpstr>
      <vt:lpstr>Framework Update</vt:lpstr>
      <vt:lpstr>PowerPoint Presentation</vt:lpstr>
      <vt:lpstr>PowerPoint Presentation</vt:lpstr>
      <vt:lpstr>PowerPoint Presentation</vt:lpstr>
      <vt:lpstr>PowerPoint Presentation</vt:lpstr>
      <vt:lpstr> Clients</vt:lpstr>
      <vt:lpstr>Cardiff CC - Future Pipeline  Neil Pugh </vt:lpstr>
      <vt:lpstr>Cardiff CC - Future Pipeline  Neil Pugh </vt:lpstr>
      <vt:lpstr>Cardiff CC - Future Pipeline  Andrew Greener, Gareth Jones, Andrew Powell</vt:lpstr>
      <vt:lpstr>RCT - Future Pipeline David Afia, Andrew Stone</vt:lpstr>
      <vt:lpstr>RCT - Future Pipeline David Afia, Andrew Stone</vt:lpstr>
      <vt:lpstr>RCT - Future Pipeline David Afia, Andrew Stone</vt:lpstr>
      <vt:lpstr>RCT - Future Pipeline David Afia</vt:lpstr>
      <vt:lpstr> Monmouthshire - Future Pipeline Rob Davies  </vt:lpstr>
      <vt:lpstr>Newport - Future Pipeline  Michael Owen and Meirion Humpheys </vt:lpstr>
      <vt:lpstr>Bridgend- Future Pipeline  Tahir Saleem </vt:lpstr>
      <vt:lpstr>Torfaen - Future Pipeline  Clare Woodward and Sarah Herbert </vt:lpstr>
      <vt:lpstr> Vale of Glamorgan - Future Pipeline  Nathan Thomas and Craig Howell </vt:lpstr>
      <vt:lpstr>PowerPoint Presentation</vt:lpstr>
      <vt:lpstr> </vt:lpstr>
      <vt:lpstr>Contacting the Team</vt:lpstr>
    </vt:vector>
  </TitlesOfParts>
  <Company>City of Cardiff Council - Cyngor Dinas Caerdydd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Snoad-Jones, Gary</dc:creator>
  <cp:lastModifiedBy>Ed Evans</cp:lastModifiedBy>
  <cp:revision>6</cp:revision>
  <dcterms:created xsi:type="dcterms:W3CDTF">2019-11-29T11:20:04Z</dcterms:created>
  <dcterms:modified xsi:type="dcterms:W3CDTF">2024-11-24T13:01:04Z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0x0101008E774914766A8341B4EC893E1554E65F00D18E15CF29E24A46B03DDD1FF9910BAF</vt:lpwstr>
  </property>
  <property fmtid="{D5CDD505-2E9C-101B-9397-08002B2CF9AE}" pid="3" name="MediaServiceImageTags">
    <vt:lpwstr/>
  </property>
  <property fmtid="{D5CDD505-2E9C-101B-9397-08002B2CF9AE}" pid="4" name="TaxCatchAll">
    <vt:lpwstr/>
  </property>
</Properties>
</file>