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tags/tag18.xml" ContentType="application/vnd.openxmlformats-officedocument.presentationml.tags+xml"/>
  <Override PartName="/ppt/notesSlides/notesSlide4.xml" ContentType="application/vnd.openxmlformats-officedocument.presentationml.notesSlide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1" r:id="rId2"/>
    <p:sldId id="259" r:id="rId3"/>
    <p:sldId id="263" r:id="rId4"/>
    <p:sldId id="260" r:id="rId5"/>
    <p:sldId id="258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A23EF-1866-4DAC-A01B-12F74594D82E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4DB55-EAEC-4A49-8300-E0554206A5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99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E60C17-E90D-A746-BB48-E43DE80550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8923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E60C17-E90D-A746-BB48-E43DE80550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9416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B8CB05-D14F-4CC3-8319-043C7F2023F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2353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E60C17-E90D-A746-BB48-E43DE80550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372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E60C17-E90D-A746-BB48-E43DE80550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6959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E60C17-E90D-A746-BB48-E43DE80550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0673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2B050A-3F77-4B60-BFE4-4CAF8AA1F52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7954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Larg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roHeading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914400" y="1537843"/>
            <a:ext cx="6896100" cy="1368933"/>
          </a:xfrm>
        </p:spPr>
        <p:txBody>
          <a:bodyPr vert="horz" wrap="none" lIns="0" tIns="0" rIns="0" bIns="0" rtlCol="0" anchor="t" anchorCtr="0">
            <a:noAutofit/>
          </a:bodyPr>
          <a:lstStyle>
            <a:lvl1pPr>
              <a:defRPr lang="en-GB" sz="9750" b="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hero heading 1 here</a:t>
            </a:r>
            <a:endParaRPr lang="en-GB" dirty="0"/>
          </a:p>
        </p:txBody>
      </p:sp>
      <p:sp>
        <p:nvSpPr>
          <p:cNvPr id="3" name="HeroHeading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914400" y="2694305"/>
            <a:ext cx="6896100" cy="2385695"/>
          </a:xfrm>
          <a:noFill/>
        </p:spPr>
        <p:txBody>
          <a:bodyPr vert="horz" wrap="none" lIns="0" tIns="0" rIns="0" bIns="0" rtlCol="0"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1000"/>
              </a:spcBef>
              <a:buNone/>
              <a:defRPr lang="en-GB" sz="13000" b="1">
                <a:gradFill flip="none" rotWithShape="1">
                  <a:gsLst>
                    <a:gs pos="100000">
                      <a:schemeClr val="accent1"/>
                    </a:gs>
                    <a:gs pos="0">
                      <a:schemeClr val="accent3"/>
                    </a:gs>
                  </a:gsLst>
                  <a:lin ang="7200000" scaled="0"/>
                  <a:tileRect/>
                </a:gradFill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hero head 2</a:t>
            </a:r>
            <a:endParaRPr lang="en-GB" dirty="0"/>
          </a:p>
        </p:txBody>
      </p:sp>
      <p:sp>
        <p:nvSpPr>
          <p:cNvPr id="9" name="Tagline">
            <a:extLst>
              <a:ext uri="{FF2B5EF4-FFF2-40B4-BE49-F238E27FC236}">
                <a16:creationId xmlns:a16="http://schemas.microsoft.com/office/drawing/2014/main" id="{08A42E89-3C5F-7241-97C2-A7523C3E46E3}"/>
              </a:ext>
            </a:extLst>
          </p:cNvPr>
          <p:cNvSpPr txBox="1"/>
          <p:nvPr userDrawn="1"/>
        </p:nvSpPr>
        <p:spPr>
          <a:xfrm>
            <a:off x="9152239" y="571500"/>
            <a:ext cx="2109800" cy="276999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algn="r"/>
            <a:r>
              <a:rPr lang="en-GB" sz="1200" dirty="0">
                <a:solidFill>
                  <a:srgbClr val="002C77"/>
                </a:solidFill>
                <a:latin typeface="Arial" panose="020B0604020202020204" pitchFamily="34" charset="0"/>
              </a:rPr>
              <a:t>benefits that truly benefit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18DABB-F5EA-284C-A636-1F09B30F749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000" y="536285"/>
            <a:ext cx="2908300" cy="6985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CB81B8-969C-E947-815A-DC72621E3FA2}"/>
              </a:ext>
            </a:extLst>
          </p:cNvPr>
          <p:cNvSpPr/>
          <p:nvPr userDrawn="1"/>
        </p:nvSpPr>
        <p:spPr>
          <a:xfrm>
            <a:off x="913486" y="6203664"/>
            <a:ext cx="1814599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000" dirty="0">
                <a:solidFill>
                  <a:srgbClr val="002C77"/>
                </a:solidFill>
                <a:effectLst/>
                <a:latin typeface="Arial" panose="020B0604020202020204" pitchFamily="34" charset="0"/>
              </a:rPr>
              <a:t>Businesses of Marsh McLennan</a:t>
            </a:r>
            <a:endParaRPr lang="en-US" sz="1000" dirty="0">
              <a:solidFill>
                <a:srgbClr val="002C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24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6214110" y="6580189"/>
            <a:ext cx="4191000" cy="16848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1C3F-E5B5-49AF-A85B-7D3B4FA18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72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ight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6214110" y="6580189"/>
            <a:ext cx="4191000" cy="16848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1C3F-E5B5-49AF-A85B-7D3B4FA18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704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dient">
    <p:bg>
      <p:bgPr>
        <a:gradFill>
          <a:gsLst>
            <a:gs pos="30000">
              <a:schemeClr val="accent1"/>
            </a:gs>
            <a:gs pos="100000">
              <a:schemeClr val="accent3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6214110" y="6580189"/>
            <a:ext cx="4191000" cy="16848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1C3F-E5B5-49AF-A85B-7D3B4FA18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391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dient text 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6214110" y="6580189"/>
            <a:ext cx="4191000" cy="16848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71500"/>
            <a:ext cx="7486650" cy="4381500"/>
          </a:xfrm>
        </p:spPr>
        <p:txBody>
          <a:bodyPr>
            <a:normAutofit/>
          </a:bodyPr>
          <a:lstStyle>
            <a:lvl1pPr>
              <a:defRPr sz="4000">
                <a:gradFill>
                  <a:gsLst>
                    <a:gs pos="30000">
                      <a:schemeClr val="accent1"/>
                    </a:gs>
                    <a:gs pos="100000">
                      <a:schemeClr val="accent3"/>
                    </a:gs>
                  </a:gsLst>
                  <a:lin ang="18900000" scaled="0"/>
                </a:gra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1C3F-E5B5-49AF-A85B-7D3B4FA18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131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1C3F-E5B5-49AF-A85B-7D3B4FA18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023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199"/>
            <a:ext cx="4754880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981199"/>
            <a:ext cx="4754880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1C3F-E5B5-49AF-A85B-7D3B4FA18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468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199"/>
            <a:ext cx="2926080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1C3F-E5B5-49AF-A85B-7D3B4FA1826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343400" y="1981199"/>
            <a:ext cx="2926080" cy="419576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810500" y="1981199"/>
            <a:ext cx="2926080" cy="419576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3406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1C3F-E5B5-49AF-A85B-7D3B4FA18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496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gradFill flip="none" rotWithShape="1">
          <a:gsLst>
            <a:gs pos="30000">
              <a:schemeClr val="accent1"/>
            </a:gs>
            <a:gs pos="100000">
              <a:schemeClr val="accent3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vider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568245"/>
            <a:ext cx="7765589" cy="280577"/>
          </a:xfrm>
          <a:noFill/>
        </p:spPr>
        <p:txBody>
          <a:bodyPr vert="horz" wrap="none" lIns="0" tIns="0" rIns="0" bIns="0" rtlCol="0" anchor="t" anchorCtr="0">
            <a:noAutofit/>
          </a:bodyPr>
          <a:lstStyle>
            <a:lvl1pPr marL="0" indent="0">
              <a:buNone/>
              <a:defRPr lang="en-US" b="1" baseline="0" smtClean="0">
                <a:solidFill>
                  <a:schemeClr val="bg1"/>
                </a:solidFill>
              </a:defRPr>
            </a:lvl1pPr>
            <a:lvl2pPr>
              <a:defRPr lang="en-US" sz="1800" smtClean="0">
                <a:latin typeface="+mn-lt"/>
              </a:defRPr>
            </a:lvl2pPr>
            <a:lvl3pPr>
              <a:defRPr lang="en-US" sz="1800" smtClean="0">
                <a:latin typeface="+mn-lt"/>
              </a:defRPr>
            </a:lvl3pPr>
            <a:lvl4pPr>
              <a:defRPr lang="en-US" sz="1800" smtClean="0">
                <a:latin typeface="+mn-lt"/>
              </a:defRPr>
            </a:lvl4pPr>
            <a:lvl5pPr>
              <a:defRPr lang="en-GB" sz="1800">
                <a:latin typeface="+mn-lt"/>
              </a:defRPr>
            </a:lvl5pPr>
          </a:lstStyle>
          <a:p>
            <a:pPr lvl="0">
              <a:tabLst>
                <a:tab pos="1600200" algn="l"/>
              </a:tabLst>
            </a:pPr>
            <a:r>
              <a:rPr lang="en-US" dirty="0"/>
              <a:t>Enter Title Here</a:t>
            </a:r>
          </a:p>
        </p:txBody>
      </p:sp>
      <p:sp>
        <p:nvSpPr>
          <p:cNvPr id="6" name="Divider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1900440"/>
            <a:ext cx="7765589" cy="280577"/>
          </a:xfrm>
          <a:noFill/>
        </p:spPr>
        <p:txBody>
          <a:bodyPr vert="horz" wrap="none" lIns="0" tIns="0" rIns="0" bIns="0" rtlCol="0" anchor="t" anchorCtr="0">
            <a:noAutofit/>
          </a:bodyPr>
          <a:lstStyle>
            <a:lvl1pPr marL="0" indent="0">
              <a:buNone/>
              <a:defRPr lang="en-US" b="0" baseline="0" smtClean="0">
                <a:solidFill>
                  <a:schemeClr val="bg1"/>
                </a:solidFill>
              </a:defRPr>
            </a:lvl1pPr>
            <a:lvl2pPr>
              <a:defRPr lang="en-US" sz="1800" smtClean="0">
                <a:latin typeface="+mn-lt"/>
              </a:defRPr>
            </a:lvl2pPr>
            <a:lvl3pPr>
              <a:defRPr lang="en-US" sz="1800" smtClean="0">
                <a:latin typeface="+mn-lt"/>
              </a:defRPr>
            </a:lvl3pPr>
            <a:lvl4pPr>
              <a:defRPr lang="en-US" sz="1800" smtClean="0">
                <a:latin typeface="+mn-lt"/>
              </a:defRPr>
            </a:lvl4pPr>
            <a:lvl5pPr>
              <a:defRPr lang="en-GB" sz="1800">
                <a:latin typeface="+mn-lt"/>
              </a:defRPr>
            </a:lvl5pPr>
          </a:lstStyle>
          <a:p>
            <a:pPr lvl="0">
              <a:tabLst>
                <a:tab pos="1600200" algn="l"/>
              </a:tabLst>
            </a:pPr>
            <a:r>
              <a:rPr lang="en-US" dirty="0"/>
              <a:t>Enter Sub-title Here</a:t>
            </a:r>
          </a:p>
        </p:txBody>
      </p:sp>
      <p:sp>
        <p:nvSpPr>
          <p:cNvPr id="7" name="SectionNumber"/>
          <p:cNvSpPr>
            <a:spLocks noGrp="1"/>
          </p:cNvSpPr>
          <p:nvPr>
            <p:ph type="body" sz="quarter" idx="12" hasCustomPrompt="1"/>
          </p:nvPr>
        </p:nvSpPr>
        <p:spPr>
          <a:xfrm>
            <a:off x="5166851" y="2928884"/>
            <a:ext cx="6336891" cy="5628095"/>
          </a:xfrm>
          <a:noFill/>
        </p:spPr>
        <p:txBody>
          <a:bodyPr vert="horz" wrap="none" lIns="0" tIns="0" rIns="0" bIns="0" rtlCol="0" anchor="b" anchorCtr="0">
            <a:noAutofit/>
          </a:bodyPr>
          <a:lstStyle>
            <a:lvl1pPr marL="0" indent="0" algn="r">
              <a:buNone/>
              <a:defRPr lang="en-US" sz="50000" b="1" dirty="0" smtClean="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pPr lvl="0">
              <a:tabLst>
                <a:tab pos="1600200" algn="l"/>
              </a:tabLst>
            </a:pPr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5461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ck Cover">
    <p:bg>
      <p:bgPr>
        <a:gradFill flip="none" rotWithShape="1">
          <a:gsLst>
            <a:gs pos="30000">
              <a:schemeClr val="accent1"/>
            </a:gs>
            <a:gs pos="100000">
              <a:schemeClr val="accent3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F823E904-4A6D-9547-B862-E19EAE8361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6500" y="2882900"/>
            <a:ext cx="4699000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52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Large">
    <p:bg>
      <p:bgPr>
        <a:gradFill flip="none" rotWithShape="1">
          <a:gsLst>
            <a:gs pos="30000">
              <a:schemeClr val="accent1"/>
            </a:gs>
            <a:gs pos="100000">
              <a:schemeClr val="accent3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roHeading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914400" y="1537843"/>
            <a:ext cx="6896100" cy="1368933"/>
          </a:xfrm>
        </p:spPr>
        <p:txBody>
          <a:bodyPr vert="horz" wrap="none" lIns="0" tIns="0" rIns="0" bIns="0" rtlCol="0" anchor="t" anchorCtr="0">
            <a:noAutofit/>
          </a:bodyPr>
          <a:lstStyle>
            <a:lvl1pPr>
              <a:defRPr lang="en-GB" sz="9750" b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hero heading 1 here</a:t>
            </a:r>
            <a:endParaRPr lang="en-GB" dirty="0"/>
          </a:p>
        </p:txBody>
      </p:sp>
      <p:sp>
        <p:nvSpPr>
          <p:cNvPr id="3" name="HeroHeading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914400" y="2694305"/>
            <a:ext cx="6896100" cy="2284095"/>
          </a:xfrm>
          <a:noFill/>
        </p:spPr>
        <p:txBody>
          <a:bodyPr vert="horz" wrap="none" lIns="0" tIns="0" rIns="0" bIns="0" rtlCol="0"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1000"/>
              </a:spcBef>
              <a:buNone/>
              <a:defRPr lang="en-GB" sz="13000" b="1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hero head 2</a:t>
            </a:r>
            <a:endParaRPr lang="en-GB" dirty="0"/>
          </a:p>
        </p:txBody>
      </p:sp>
      <p:sp>
        <p:nvSpPr>
          <p:cNvPr id="7" name="Tagline">
            <a:extLst>
              <a:ext uri="{FF2B5EF4-FFF2-40B4-BE49-F238E27FC236}">
                <a16:creationId xmlns:a16="http://schemas.microsoft.com/office/drawing/2014/main" id="{46EECFCC-6082-5F43-B13B-D5035D34796B}"/>
              </a:ext>
            </a:extLst>
          </p:cNvPr>
          <p:cNvSpPr txBox="1"/>
          <p:nvPr userDrawn="1"/>
        </p:nvSpPr>
        <p:spPr>
          <a:xfrm>
            <a:off x="9152239" y="571500"/>
            <a:ext cx="2109800" cy="276999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</a:rPr>
              <a:t>benefits that truly benefit</a:t>
            </a:r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288C8CFD-6B05-8549-A9BD-8EF1D1B2964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000" y="536285"/>
            <a:ext cx="2908300" cy="6985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FB4DE06-10D4-E74A-8A19-DF36288231B9}"/>
              </a:ext>
            </a:extLst>
          </p:cNvPr>
          <p:cNvSpPr/>
          <p:nvPr userDrawn="1"/>
        </p:nvSpPr>
        <p:spPr>
          <a:xfrm>
            <a:off x="913486" y="6203664"/>
            <a:ext cx="1814599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Businesses of Marsh McLennan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7640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ck Cover-legal">
    <p:bg>
      <p:bgPr>
        <a:gradFill flip="none" rotWithShape="1">
          <a:gsLst>
            <a:gs pos="30000">
              <a:schemeClr val="accent1"/>
            </a:gs>
            <a:gs pos="100000">
              <a:schemeClr val="accent3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galLong"/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441939" y="5745707"/>
            <a:ext cx="6395589" cy="715648"/>
          </a:xfrm>
          <a:prstGeom prst="rect">
            <a:avLst/>
          </a:prstGeom>
          <a:noFill/>
        </p:spPr>
        <p:txBody>
          <a:bodyPr vert="horz" wrap="square" lIns="0" tIns="0" rIns="0" bIns="0" rtlCol="0" anchor="b" anchorCtr="0">
            <a:noAutofit/>
          </a:bodyPr>
          <a:lstStyle>
            <a:defPPr>
              <a:defRPr lang="en-US"/>
            </a:defPPr>
            <a:lvl1pPr>
              <a:tabLst>
                <a:tab pos="1600200" algn="l"/>
              </a:tabLst>
              <a:defRPr sz="800">
                <a:solidFill>
                  <a:schemeClr val="bg1"/>
                </a:solidFill>
                <a:latin typeface="Mute" panose="00000500000000000000" pitchFamily="50" charset="0"/>
              </a:defRPr>
            </a:lvl1pPr>
          </a:lstStyle>
          <a:p>
            <a:r>
              <a:rPr lang="en-US" dirty="0">
                <a:latin typeface="Arial" panose="020B0604020202020204" pitchFamily="34" charset="0"/>
              </a:rPr>
              <a:t>Mercer Marsh Benefits is a trading name used by Mercer Limited (No. 984275), </a:t>
            </a:r>
            <a:r>
              <a:rPr lang="en-US" dirty="0" err="1">
                <a:latin typeface="Arial" panose="020B0604020202020204" pitchFamily="34" charset="0"/>
              </a:rPr>
              <a:t>authorised</a:t>
            </a:r>
            <a:r>
              <a:rPr lang="en-US" dirty="0">
                <a:latin typeface="Arial" panose="020B0604020202020204" pitchFamily="34" charset="0"/>
              </a:rPr>
              <a:t> and regulated by the Financial Conduct Authority. Registered office in England and Wales: 1 Tower Place West, Tower Place, London, EC3R 5BU.</a:t>
            </a:r>
            <a:endParaRPr lang="en-GB" dirty="0">
              <a:latin typeface="Arial" panose="020B0604020202020204" pitchFamily="34" charset="0"/>
            </a:endParaRPr>
          </a:p>
        </p:txBody>
      </p:sp>
      <p:pic>
        <p:nvPicPr>
          <p:cNvPr id="7" name="Picture 6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1E6D7E8E-5FAD-734B-B88C-1F4B90C4E1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6500" y="2882900"/>
            <a:ext cx="4699000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9384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ck Cover-Tagline">
    <p:bg>
      <p:bgPr>
        <a:gradFill flip="none" rotWithShape="1">
          <a:gsLst>
            <a:gs pos="30000">
              <a:schemeClr val="accent1"/>
            </a:gs>
            <a:gs pos="100000">
              <a:schemeClr val="accent3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40BB6069-9D1A-5642-BAAB-FBB1023918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6500" y="2882900"/>
            <a:ext cx="4699000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5512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nimating 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F8A5C70-195A-4EB4-A1F2-66E9F74EA11D}"/>
              </a:ext>
            </a:extLst>
          </p:cNvPr>
          <p:cNvSpPr/>
          <p:nvPr userDrawn="1"/>
        </p:nvSpPr>
        <p:spPr>
          <a:xfrm>
            <a:off x="0" y="0"/>
            <a:ext cx="12192000" cy="1093076"/>
          </a:xfrm>
          <a:prstGeom prst="rect">
            <a:avLst/>
          </a:prstGeom>
          <a:gradFill flip="none" rotWithShape="1">
            <a:gsLst>
              <a:gs pos="100000">
                <a:schemeClr val="accent3"/>
              </a:gs>
              <a:gs pos="0">
                <a:schemeClr val="accent1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 sz="1800" noProof="0" dirty="0">
              <a:solidFill>
                <a:schemeClr val="lt1"/>
              </a:solidFill>
              <a:latin typeface="Mute" panose="00000800000000000000" pitchFamily="50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B2725A-FDD2-4697-9359-879A25156562}"/>
              </a:ext>
            </a:extLst>
          </p:cNvPr>
          <p:cNvSpPr/>
          <p:nvPr userDrawn="1"/>
        </p:nvSpPr>
        <p:spPr>
          <a:xfrm>
            <a:off x="0" y="0"/>
            <a:ext cx="12192000" cy="10930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GB" sz="1800" noProof="0" dirty="0">
              <a:solidFill>
                <a:schemeClr val="lt1"/>
              </a:solidFill>
              <a:latin typeface="Mute" panose="00000800000000000000" pitchFamily="50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73F11F-7523-4B7A-B8B3-9FE054659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558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" grpId="0" animBg="1"/>
      <p:bldP spid="3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2" y="365127"/>
            <a:ext cx="11450526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419-F886-46E7-9AD8-C9D9707276E8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D29FF-B779-4C8F-BD31-185057BA1F0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0002" y="1825625"/>
            <a:ext cx="11450526" cy="435133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13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Medium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roHeading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914400" y="1553973"/>
            <a:ext cx="6896100" cy="427215"/>
          </a:xfrm>
        </p:spPr>
        <p:txBody>
          <a:bodyPr vert="horz" wrap="none" lIns="0" tIns="0" rIns="0" bIns="0" rtlCol="0" anchor="t" anchorCtr="0">
            <a:noAutofit/>
          </a:bodyPr>
          <a:lstStyle>
            <a:lvl1pPr>
              <a:defRPr lang="en-GB" sz="2880" b="0" i="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hero heading 1 here</a:t>
            </a:r>
            <a:endParaRPr lang="en-GB" dirty="0"/>
          </a:p>
        </p:txBody>
      </p:sp>
      <p:sp>
        <p:nvSpPr>
          <p:cNvPr id="3" name="HeroHeading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914400" y="1935607"/>
            <a:ext cx="6896100" cy="2445766"/>
          </a:xfrm>
          <a:noFill/>
        </p:spPr>
        <p:txBody>
          <a:bodyPr vert="horz" wrap="none" lIns="0" tIns="0" rIns="0" bIns="0" rtlCol="0"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1000"/>
              </a:spcBef>
              <a:buNone/>
              <a:defRPr lang="en-GB" sz="9600" b="1">
                <a:gradFill flip="none" rotWithShape="1">
                  <a:gsLst>
                    <a:gs pos="100000">
                      <a:schemeClr val="accent1"/>
                    </a:gs>
                    <a:gs pos="0">
                      <a:schemeClr val="accent3"/>
                    </a:gs>
                  </a:gsLst>
                  <a:lin ang="7200000" scaled="0"/>
                  <a:tileRect/>
                </a:gradFill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hero head 2</a:t>
            </a:r>
            <a:endParaRPr lang="en-GB" dirty="0"/>
          </a:p>
        </p:txBody>
      </p:sp>
      <p:sp>
        <p:nvSpPr>
          <p:cNvPr id="7" name="Tagline">
            <a:extLst>
              <a:ext uri="{FF2B5EF4-FFF2-40B4-BE49-F238E27FC236}">
                <a16:creationId xmlns:a16="http://schemas.microsoft.com/office/drawing/2014/main" id="{9C698C7E-C781-5D45-A0D0-C9268CFD636F}"/>
              </a:ext>
            </a:extLst>
          </p:cNvPr>
          <p:cNvSpPr txBox="1"/>
          <p:nvPr userDrawn="1"/>
        </p:nvSpPr>
        <p:spPr>
          <a:xfrm>
            <a:off x="9152239" y="571500"/>
            <a:ext cx="2109800" cy="276999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algn="r"/>
            <a:r>
              <a:rPr lang="en-GB" sz="1200" dirty="0">
                <a:solidFill>
                  <a:srgbClr val="002C77"/>
                </a:solidFill>
                <a:latin typeface="Arial" panose="020B0604020202020204" pitchFamily="34" charset="0"/>
              </a:rPr>
              <a:t>benefits that truly benefit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9FC858-8DCF-2341-AA26-189312D5566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000" y="536285"/>
            <a:ext cx="2908300" cy="6985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BE40F9-DB03-194E-9797-862ABBD10872}"/>
              </a:ext>
            </a:extLst>
          </p:cNvPr>
          <p:cNvSpPr/>
          <p:nvPr userDrawn="1"/>
        </p:nvSpPr>
        <p:spPr>
          <a:xfrm>
            <a:off x="913486" y="6203664"/>
            <a:ext cx="1814599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000" dirty="0">
                <a:solidFill>
                  <a:srgbClr val="002C77"/>
                </a:solidFill>
                <a:effectLst/>
                <a:latin typeface="Arial" panose="020B0604020202020204" pitchFamily="34" charset="0"/>
              </a:rPr>
              <a:t>Businesses of Marsh McLennan</a:t>
            </a:r>
            <a:endParaRPr lang="en-US" sz="1000" dirty="0">
              <a:solidFill>
                <a:srgbClr val="002C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Medium">
    <p:bg>
      <p:bgPr>
        <a:gradFill flip="none" rotWithShape="1">
          <a:gsLst>
            <a:gs pos="30000">
              <a:schemeClr val="accent1"/>
            </a:gs>
            <a:gs pos="100000">
              <a:schemeClr val="accent3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roHeading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914400" y="1553973"/>
            <a:ext cx="6896100" cy="427215"/>
          </a:xfrm>
        </p:spPr>
        <p:txBody>
          <a:bodyPr vert="horz" wrap="none" lIns="0" tIns="0" rIns="0" bIns="0" rtlCol="0" anchor="t" anchorCtr="0">
            <a:noAutofit/>
          </a:bodyPr>
          <a:lstStyle>
            <a:lvl1pPr>
              <a:defRPr lang="en-GB" sz="2880" b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hero heading 1 here</a:t>
            </a:r>
            <a:endParaRPr lang="en-GB" dirty="0"/>
          </a:p>
        </p:txBody>
      </p:sp>
      <p:sp>
        <p:nvSpPr>
          <p:cNvPr id="3" name="HeroHeading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914400" y="1935607"/>
            <a:ext cx="6896100" cy="2445766"/>
          </a:xfrm>
          <a:noFill/>
        </p:spPr>
        <p:txBody>
          <a:bodyPr vert="horz" wrap="none" lIns="0" tIns="0" rIns="0" bIns="0" rtlCol="0"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1000"/>
              </a:spcBef>
              <a:buNone/>
              <a:defRPr lang="en-GB" sz="9600" b="1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hero head 2</a:t>
            </a:r>
            <a:endParaRPr lang="en-GB" dirty="0"/>
          </a:p>
        </p:txBody>
      </p:sp>
      <p:sp>
        <p:nvSpPr>
          <p:cNvPr id="7" name="Tagline">
            <a:extLst>
              <a:ext uri="{FF2B5EF4-FFF2-40B4-BE49-F238E27FC236}">
                <a16:creationId xmlns:a16="http://schemas.microsoft.com/office/drawing/2014/main" id="{19985933-B5BC-7E45-9FFF-16D0CE906D53}"/>
              </a:ext>
            </a:extLst>
          </p:cNvPr>
          <p:cNvSpPr txBox="1"/>
          <p:nvPr userDrawn="1"/>
        </p:nvSpPr>
        <p:spPr>
          <a:xfrm>
            <a:off x="9152239" y="571500"/>
            <a:ext cx="2109800" cy="276999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</a:rPr>
              <a:t>benefits that truly benefit</a:t>
            </a:r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BA64C56C-49D1-F246-96CC-B9C4FD07576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000" y="536285"/>
            <a:ext cx="2908300" cy="6985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9FFD0EC-EE5D-954D-ADAD-F43CB13C17FF}"/>
              </a:ext>
            </a:extLst>
          </p:cNvPr>
          <p:cNvSpPr/>
          <p:nvPr userDrawn="1"/>
        </p:nvSpPr>
        <p:spPr>
          <a:xfrm>
            <a:off x="913486" y="6203664"/>
            <a:ext cx="1814599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Businesses of Marsh McLennan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2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Small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roHeading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914400" y="1529080"/>
            <a:ext cx="6896100" cy="272390"/>
          </a:xfrm>
        </p:spPr>
        <p:txBody>
          <a:bodyPr vert="horz" wrap="none" lIns="0" tIns="0" rIns="0" bIns="0" rtlCol="0" anchor="t" anchorCtr="0">
            <a:noAutofit/>
          </a:bodyPr>
          <a:lstStyle>
            <a:lvl1pPr>
              <a:defRPr lang="en-GB" sz="1200" b="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hero heading 1 here</a:t>
            </a:r>
            <a:endParaRPr lang="en-GB" dirty="0"/>
          </a:p>
        </p:txBody>
      </p:sp>
      <p:sp>
        <p:nvSpPr>
          <p:cNvPr id="3" name="HeroHeading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914400" y="1704086"/>
            <a:ext cx="6896100" cy="3172587"/>
          </a:xfrm>
          <a:noFill/>
        </p:spPr>
        <p:txBody>
          <a:bodyPr vert="horz" wrap="none" lIns="0" tIns="0" rIns="0" bIns="0" rtlCol="0"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1000"/>
              </a:spcBef>
              <a:buNone/>
              <a:defRPr lang="en-GB" sz="8000" b="1">
                <a:gradFill flip="none" rotWithShape="1">
                  <a:gsLst>
                    <a:gs pos="100000">
                      <a:schemeClr val="accent1"/>
                    </a:gs>
                    <a:gs pos="0">
                      <a:schemeClr val="accent3"/>
                    </a:gs>
                  </a:gsLst>
                  <a:lin ang="7200000" scaled="0"/>
                  <a:tileRect/>
                </a:gradFill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hero head 2</a:t>
            </a:r>
            <a:endParaRPr lang="en-GB" dirty="0"/>
          </a:p>
        </p:txBody>
      </p:sp>
      <p:sp>
        <p:nvSpPr>
          <p:cNvPr id="7" name="Tagline">
            <a:extLst>
              <a:ext uri="{FF2B5EF4-FFF2-40B4-BE49-F238E27FC236}">
                <a16:creationId xmlns:a16="http://schemas.microsoft.com/office/drawing/2014/main" id="{306FB7BE-B918-1145-9541-575EF3FB5717}"/>
              </a:ext>
            </a:extLst>
          </p:cNvPr>
          <p:cNvSpPr txBox="1"/>
          <p:nvPr userDrawn="1"/>
        </p:nvSpPr>
        <p:spPr>
          <a:xfrm>
            <a:off x="9152239" y="571500"/>
            <a:ext cx="2109800" cy="276999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algn="r"/>
            <a:r>
              <a:rPr lang="en-GB" sz="1200" dirty="0">
                <a:solidFill>
                  <a:srgbClr val="002C77"/>
                </a:solidFill>
                <a:latin typeface="Arial" panose="020B0604020202020204" pitchFamily="34" charset="0"/>
              </a:rPr>
              <a:t>benefits that truly benefit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643A0DE-12E9-6149-9939-F705EB60BA7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000" y="536285"/>
            <a:ext cx="2908300" cy="6985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5C81A1F-2C9C-4442-9EF3-843221EABA88}"/>
              </a:ext>
            </a:extLst>
          </p:cNvPr>
          <p:cNvSpPr/>
          <p:nvPr userDrawn="1"/>
        </p:nvSpPr>
        <p:spPr>
          <a:xfrm>
            <a:off x="913486" y="6203664"/>
            <a:ext cx="1814599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000" dirty="0">
                <a:solidFill>
                  <a:srgbClr val="002C77"/>
                </a:solidFill>
                <a:effectLst/>
                <a:latin typeface="Arial" panose="020B0604020202020204" pitchFamily="34" charset="0"/>
              </a:rPr>
              <a:t>Businesses of Marsh McLennan</a:t>
            </a:r>
            <a:endParaRPr lang="en-US" sz="1000" dirty="0">
              <a:solidFill>
                <a:srgbClr val="002C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60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Small">
    <p:bg>
      <p:bgPr>
        <a:gradFill flip="none" rotWithShape="1">
          <a:gsLst>
            <a:gs pos="30000">
              <a:schemeClr val="accent1"/>
            </a:gs>
            <a:gs pos="100000">
              <a:schemeClr val="accent3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roHeading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914400" y="1529080"/>
            <a:ext cx="6896100" cy="272390"/>
          </a:xfrm>
        </p:spPr>
        <p:txBody>
          <a:bodyPr vert="horz" wrap="none" lIns="0" tIns="0" rIns="0" bIns="0" rtlCol="0" anchor="t" anchorCtr="0">
            <a:noAutofit/>
          </a:bodyPr>
          <a:lstStyle>
            <a:lvl1pPr>
              <a:defRPr lang="en-GB" sz="12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hero heading 1 here</a:t>
            </a:r>
            <a:endParaRPr lang="en-GB" dirty="0"/>
          </a:p>
        </p:txBody>
      </p:sp>
      <p:sp>
        <p:nvSpPr>
          <p:cNvPr id="3" name="HeroHeading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914400" y="1704086"/>
            <a:ext cx="6896100" cy="3172587"/>
          </a:xfrm>
          <a:noFill/>
        </p:spPr>
        <p:txBody>
          <a:bodyPr vert="horz" wrap="none" lIns="0" tIns="0" rIns="0" bIns="0" rtlCol="0"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1000"/>
              </a:spcBef>
              <a:buNone/>
              <a:defRPr lang="en-GB" sz="8000" b="1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hero head 2</a:t>
            </a:r>
            <a:endParaRPr lang="en-GB" dirty="0"/>
          </a:p>
        </p:txBody>
      </p:sp>
      <p:sp>
        <p:nvSpPr>
          <p:cNvPr id="7" name="Tagline">
            <a:extLst>
              <a:ext uri="{FF2B5EF4-FFF2-40B4-BE49-F238E27FC236}">
                <a16:creationId xmlns:a16="http://schemas.microsoft.com/office/drawing/2014/main" id="{AD23237F-9C1A-C144-B514-EB69E477B7BE}"/>
              </a:ext>
            </a:extLst>
          </p:cNvPr>
          <p:cNvSpPr txBox="1"/>
          <p:nvPr userDrawn="1"/>
        </p:nvSpPr>
        <p:spPr>
          <a:xfrm>
            <a:off x="9152239" y="571500"/>
            <a:ext cx="2109800" cy="276999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</a:rPr>
              <a:t>benefits that truly benefit</a:t>
            </a:r>
          </a:p>
        </p:txBody>
      </p:sp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887ED369-2F64-9341-83A4-10FDF756929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000" y="536285"/>
            <a:ext cx="2908300" cy="6985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097BD75-98E5-CC4E-BD3B-0988746FD13D}"/>
              </a:ext>
            </a:extLst>
          </p:cNvPr>
          <p:cNvSpPr/>
          <p:nvPr userDrawn="1"/>
        </p:nvSpPr>
        <p:spPr>
          <a:xfrm>
            <a:off x="913486" y="6203664"/>
            <a:ext cx="1814599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Businesses of Marsh McLennan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91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6214110" y="6580189"/>
            <a:ext cx="4191000" cy="16848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71500"/>
            <a:ext cx="10113264" cy="952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1C3F-E5B5-49AF-A85B-7D3B4FA18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790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lor background">
    <p:bg>
      <p:bgPr>
        <a:gradFill>
          <a:gsLst>
            <a:gs pos="30000">
              <a:schemeClr val="accent1"/>
            </a:gs>
            <a:gs pos="100000">
              <a:schemeClr val="accent3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6214110" y="6580189"/>
            <a:ext cx="4191000" cy="16848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71500"/>
            <a:ext cx="10113264" cy="9525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1C3F-E5B5-49AF-A85B-7D3B4FA18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75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dient text on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6214110" y="6580189"/>
            <a:ext cx="4191000" cy="16848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71500"/>
            <a:ext cx="7486650" cy="4381500"/>
          </a:xfrm>
        </p:spPr>
        <p:txBody>
          <a:bodyPr>
            <a:normAutofit/>
          </a:bodyPr>
          <a:lstStyle>
            <a:lvl1pPr>
              <a:defRPr sz="4000">
                <a:gradFill>
                  <a:gsLst>
                    <a:gs pos="30000">
                      <a:schemeClr val="accent1"/>
                    </a:gs>
                    <a:gs pos="100000">
                      <a:schemeClr val="accent3"/>
                    </a:gs>
                  </a:gsLst>
                  <a:lin ang="18900000" scaled="0"/>
                </a:gra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1C3F-E5B5-49AF-A85B-7D3B4FA182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62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"/>
          <p:cNvSpPr>
            <a:spLocks noGrp="1"/>
          </p:cNvSpPr>
          <p:nvPr>
            <p:ph type="title"/>
            <p:custDataLst>
              <p:tags r:id="rId25"/>
            </p:custDataLst>
          </p:nvPr>
        </p:nvSpPr>
        <p:spPr>
          <a:xfrm>
            <a:off x="914400" y="571500"/>
            <a:ext cx="10113264" cy="9525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lideBody"/>
          <p:cNvSpPr>
            <a:spLocks noGrp="1"/>
          </p:cNvSpPr>
          <p:nvPr>
            <p:ph type="body" idx="1"/>
          </p:nvPr>
        </p:nvSpPr>
        <p:spPr>
          <a:xfrm>
            <a:off x="914400" y="1981199"/>
            <a:ext cx="10113264" cy="41957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Number"/>
          <p:cNvSpPr>
            <a:spLocks noGrp="1"/>
          </p:cNvSpPr>
          <p:nvPr>
            <p:ph type="sldNum" sz="quarter" idx="4"/>
          </p:nvPr>
        </p:nvSpPr>
        <p:spPr>
          <a:xfrm>
            <a:off x="10588752" y="6324600"/>
            <a:ext cx="688848" cy="277811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lang="en-GB" sz="1000" smtClean="0">
                <a:solidFill>
                  <a:srgbClr val="52575C"/>
                </a:solidFill>
                <a:latin typeface="Arial" panose="020B0604020202020204" pitchFamily="34" charset="0"/>
              </a:defRPr>
            </a:lvl1pPr>
          </a:lstStyle>
          <a:p>
            <a:fld id="{69551C3F-E5B5-49AF-A85B-7D3B4FA182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"/>
          <p:cNvSpPr>
            <a:spLocks noGrp="1"/>
          </p:cNvSpPr>
          <p:nvPr>
            <p:ph type="dt" sz="half" idx="2"/>
          </p:nvPr>
        </p:nvSpPr>
        <p:spPr>
          <a:xfrm>
            <a:off x="2628000" y="6325200"/>
            <a:ext cx="2743200" cy="1008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>
              <a:defRPr lang="en-GB" sz="800" b="0" smtClean="0">
                <a:solidFill>
                  <a:srgbClr val="52575C"/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FilePath"/>
          <p:cNvSpPr txBox="1"/>
          <p:nvPr userDrawn="1"/>
        </p:nvSpPr>
        <p:spPr>
          <a:xfrm>
            <a:off x="2628000" y="6483600"/>
            <a:ext cx="2743200" cy="119233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>
            <a:defPPr>
              <a:defRPr lang="en-US"/>
            </a:defPPr>
            <a:lvl1pPr>
              <a:tabLst>
                <a:tab pos="1600200" algn="l"/>
              </a:tabLst>
              <a:defRPr sz="600">
                <a:solidFill>
                  <a:schemeClr val="bg2"/>
                </a:solidFill>
                <a:latin typeface="Mute" panose="00000500000000000000" pitchFamily="50" charset="0"/>
              </a:defRPr>
            </a:lvl1pPr>
          </a:lstStyle>
          <a:p>
            <a:pPr lvl="0"/>
            <a:endParaRPr lang="en-GB" sz="8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8" name="Business" hidden="1"/>
          <p:cNvSpPr txBox="1">
            <a:spLocks/>
          </p:cNvSpPr>
          <p:nvPr userDrawn="1"/>
        </p:nvSpPr>
        <p:spPr>
          <a:xfrm>
            <a:off x="6214110" y="6325200"/>
            <a:ext cx="4191000" cy="277811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914400" rtl="0" eaLnBrk="1" latinLnBrk="0" hangingPunct="1">
              <a:defRPr sz="600" kern="1200">
                <a:solidFill>
                  <a:schemeClr val="bg2"/>
                </a:solidFill>
                <a:latin typeface="Mute" panose="00000500000000000000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2"/>
                </a:solidFill>
                <a:latin typeface="Arial" panose="020B0604020202020204" pitchFamily="34" charset="0"/>
              </a:rPr>
              <a:t>Mercer</a:t>
            </a:r>
            <a:endParaRPr lang="en-US" sz="800" baseline="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9" name="Copyright"/>
          <p:cNvSpPr txBox="1">
            <a:spLocks/>
          </p:cNvSpPr>
          <p:nvPr userDrawn="1"/>
        </p:nvSpPr>
        <p:spPr>
          <a:xfrm>
            <a:off x="6214110" y="6325200"/>
            <a:ext cx="4191000" cy="277811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defPPr>
              <a:defRPr lang="en-US"/>
            </a:defPPr>
            <a:lvl1pPr marL="0" algn="l" defTabSz="914400" rtl="0" eaLnBrk="1" latinLnBrk="0" hangingPunct="1">
              <a:defRPr sz="600" kern="1200">
                <a:solidFill>
                  <a:schemeClr val="bg2"/>
                </a:solidFill>
                <a:latin typeface="Mute" panose="00000500000000000000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kern="1200" dirty="0">
                <a:solidFill>
                  <a:srgbClr val="52575C"/>
                </a:solidFill>
                <a:latin typeface="Arial" panose="020B0604020202020204" pitchFamily="34" charset="0"/>
                <a:ea typeface="+mn-ea"/>
                <a:cs typeface="+mn-cs"/>
              </a:rPr>
              <a:t>Copyright © 2021 Mercer Limited. All rights reserved.</a:t>
            </a:r>
            <a:endParaRPr lang="en-GB" sz="800" kern="1200" baseline="0" dirty="0">
              <a:solidFill>
                <a:srgbClr val="52575C"/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4192208-C48E-354A-BDFA-8E769CCF6A4E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9475" y="6291261"/>
            <a:ext cx="12319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4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200"/>
        </a:spcBef>
        <a:buFont typeface="Mute" panose="00000500000000000000" pitchFamily="50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200"/>
        </a:spcBef>
        <a:buFont typeface="Mute" panose="00000500000000000000" pitchFamily="50" charset="0"/>
        <a:buChar char="-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200"/>
        </a:spcBef>
        <a:buFont typeface="Mute" panose="00000500000000000000" pitchFamily="50" charset="0"/>
        <a:buChar char="-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200"/>
        </a:spcBef>
        <a:buFont typeface="Mute" panose="00000500000000000000" pitchFamily="50" charset="0"/>
        <a:buChar char="-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576">
          <p15:clr>
            <a:srgbClr val="F26B43"/>
          </p15:clr>
        </p15:guide>
        <p15:guide id="8" pos="7104">
          <p15:clr>
            <a:srgbClr val="F26B43"/>
          </p15:clr>
        </p15:guide>
        <p15:guide id="9" orient="horz" pos="360">
          <p15:clr>
            <a:srgbClr val="F26B43"/>
          </p15:clr>
        </p15:guide>
        <p15:guide id="10" orient="horz" pos="960">
          <p15:clr>
            <a:srgbClr val="F26B43"/>
          </p15:clr>
        </p15:guide>
        <p15:guide id="11" orient="horz" pos="1248">
          <p15:clr>
            <a:srgbClr val="F26B43"/>
          </p15:clr>
        </p15:guide>
        <p15:guide id="16" orient="horz" pos="39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icture 121"/>
          <p:cNvPicPr>
            <a:picLocks noChangeAspect="1"/>
          </p:cNvPicPr>
          <p:nvPr/>
        </p:nvPicPr>
        <p:blipFill rotWithShape="1">
          <a:blip r:embed="rId4"/>
          <a:srcRect t="502" b="34"/>
          <a:stretch/>
        </p:blipFill>
        <p:spPr>
          <a:xfrm>
            <a:off x="6339840" y="1470349"/>
            <a:ext cx="5286636" cy="2968123"/>
          </a:xfrm>
          <a:prstGeom prst="rect">
            <a:avLst/>
          </a:prstGeom>
        </p:spPr>
      </p:pic>
      <p:sp>
        <p:nvSpPr>
          <p:cNvPr id="124" name="TextBox 123"/>
          <p:cNvSpPr txBox="1"/>
          <p:nvPr/>
        </p:nvSpPr>
        <p:spPr>
          <a:xfrm>
            <a:off x="730044" y="5062487"/>
            <a:ext cx="10801555" cy="1378953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2400" dirty="0" smtClean="0">
                <a:solidFill>
                  <a:srgbClr val="002C77"/>
                </a:solidFill>
                <a:latin typeface="+mj-lt"/>
                <a:cs typeface="Arial" panose="020B0604020202020204" pitchFamily="34" charset="0"/>
              </a:rPr>
              <a:t>Contact</a:t>
            </a:r>
          </a:p>
          <a:p>
            <a:endParaRPr lang="en-GB" sz="700" dirty="0">
              <a:solidFill>
                <a:srgbClr val="002C77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GB" sz="1400" dirty="0" smtClean="0">
                <a:solidFill>
                  <a:srgbClr val="002C77"/>
                </a:solidFill>
                <a:cs typeface="Arial" panose="020B0604020202020204" pitchFamily="34" charset="0"/>
              </a:rPr>
              <a:t>To find out more about the Education and Financial Wellbeing services we provide you can either contact your existing Mercer or Marsh Consultant, or contact the Workplace Education Team directly at:      </a:t>
            </a:r>
            <a:r>
              <a:rPr lang="en-GB" sz="1400" b="1" u="sng" dirty="0" smtClean="0">
                <a:solidFill>
                  <a:srgbClr val="002C77"/>
                </a:solidFill>
                <a:cs typeface="Arial" panose="020B0604020202020204" pitchFamily="34" charset="0"/>
              </a:rPr>
              <a:t>Workplace-Education@MercerMarshBenefits.com</a:t>
            </a:r>
            <a:r>
              <a:rPr lang="en-GB" sz="1400" b="1" dirty="0" smtClean="0">
                <a:solidFill>
                  <a:srgbClr val="002C77"/>
                </a:solidFill>
                <a:cs typeface="Arial" panose="020B0604020202020204" pitchFamily="34" charset="0"/>
              </a:rPr>
              <a:t> </a:t>
            </a:r>
            <a:endParaRPr lang="en-GB" sz="1400" b="1" dirty="0">
              <a:solidFill>
                <a:srgbClr val="002C77"/>
              </a:solidFill>
              <a:cs typeface="Arial" panose="020B0604020202020204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30046" y="1981278"/>
            <a:ext cx="5122666" cy="1946264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2400" dirty="0" smtClean="0">
                <a:solidFill>
                  <a:srgbClr val="002C77"/>
                </a:solidFill>
                <a:latin typeface="+mj-lt"/>
                <a:cs typeface="Arial" panose="020B0604020202020204" pitchFamily="34" charset="0"/>
              </a:rPr>
              <a:t>MMB Workplace Education</a:t>
            </a:r>
          </a:p>
          <a:p>
            <a:endParaRPr lang="en-GB" sz="600" dirty="0">
              <a:solidFill>
                <a:srgbClr val="002C77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GB" i="1" dirty="0" smtClean="0">
                <a:solidFill>
                  <a:srgbClr val="002C77"/>
                </a:solidFill>
                <a:cs typeface="Arial" panose="020B0604020202020204" pitchFamily="34" charset="0"/>
              </a:rPr>
              <a:t>“We promise to deliver unbiased and flexible education programmes, training your people to think for themselves with a focus on improving their overall wellbeing”</a:t>
            </a:r>
            <a:endParaRPr lang="en-GB" sz="1600" dirty="0">
              <a:solidFill>
                <a:srgbClr val="002C77"/>
              </a:solidFill>
              <a:cs typeface="Arial" panose="020B0604020202020204" pitchFamily="34" charset="0"/>
            </a:endParaRPr>
          </a:p>
        </p:txBody>
      </p:sp>
      <p:sp>
        <p:nvSpPr>
          <p:cNvPr id="131" name="GLOBALPEERREVIEW"/>
          <p:cNvSpPr txBox="1"/>
          <p:nvPr/>
        </p:nvSpPr>
        <p:spPr>
          <a:xfrm>
            <a:off x="5080000" y="838200"/>
            <a:ext cx="2919902" cy="338554"/>
          </a:xfrm>
          <a:prstGeom prst="rect">
            <a:avLst/>
          </a:prstGeom>
          <a:solidFill>
            <a:scrgbClr r="0" g="0" b="0">
              <a:alpha val="25000"/>
            </a:scrgbClr>
          </a:solidFill>
        </p:spPr>
        <p:txBody>
          <a:bodyPr vert="horz" wrap="none" lIns="0" tIns="0" rIns="0" bIns="0" rtlCol="0" anchor="t" anchorCtr="0">
            <a:spAutoFit/>
          </a:bodyPr>
          <a:lstStyle/>
          <a:p>
            <a:r>
              <a:rPr lang="en-GB" sz="2200" smtClean="0">
                <a:solidFill>
                  <a:srgbClr val="A9A9A9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Not Peer Reviewed</a:t>
            </a:r>
            <a:endParaRPr lang="en-GB" sz="2200" dirty="0" err="1">
              <a:solidFill>
                <a:srgbClr val="A9A9A9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4785360" y="619760"/>
            <a:ext cx="3698240" cy="850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9633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0437" y="1860297"/>
            <a:ext cx="362792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gradFill flip="none" rotWithShape="1">
                  <a:gsLst>
                    <a:gs pos="100000">
                      <a:srgbClr val="009DE0"/>
                    </a:gs>
                    <a:gs pos="0">
                      <a:srgbClr val="EE3D8B"/>
                    </a:gs>
                  </a:gsLst>
                  <a:lin ang="7200000" scaled="0"/>
                  <a:tileRect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High levels of financial stress dramatically increase vulnerability to physical and mental health problems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95249" y="6414958"/>
            <a:ext cx="3059665" cy="297657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Source: AP-AOL Health poll: Debt stress: The toll owing money takes on the body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914400" y="571500"/>
            <a:ext cx="10113264" cy="9525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</a:lstStyle>
          <a:p>
            <a:r>
              <a:rPr lang="en-GB" dirty="0"/>
              <a:t>Financial Wellbeing </a:t>
            </a:r>
            <a:r>
              <a:rPr lang="en-GB" dirty="0" smtClean="0"/>
              <a:t>and </a:t>
            </a:r>
            <a:r>
              <a:rPr lang="en-GB" dirty="0"/>
              <a:t>Health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7209" y="802640"/>
            <a:ext cx="8344132" cy="517893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22131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1" dirty="0"/>
              <a:t>But what’s happening in the workplace?</a:t>
            </a:r>
            <a:endParaRPr lang="en-GB" b="1" dirty="0"/>
          </a:p>
        </p:txBody>
      </p:sp>
      <p:sp>
        <p:nvSpPr>
          <p:cNvPr id="5" name="Rectangle 4"/>
          <p:cNvSpPr/>
          <p:nvPr/>
        </p:nvSpPr>
        <p:spPr>
          <a:xfrm>
            <a:off x="5264457" y="3740945"/>
            <a:ext cx="3080909" cy="1017911"/>
          </a:xfrm>
          <a:prstGeom prst="rect">
            <a:avLst/>
          </a:prstGeom>
          <a:solidFill>
            <a:srgbClr val="FAEAF4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43" tIns="82843" rIns="82843" bIns="82843" anchor="ctr"/>
          <a:lstStyle/>
          <a:p>
            <a:pPr marL="0" marR="0" lvl="0" indent="0" algn="ctr" defTabSz="105299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230" normalizeH="0" baseline="0" noProof="0" dirty="0">
                <a:ln>
                  <a:noFill/>
                </a:ln>
                <a:solidFill>
                  <a:srgbClr val="AD208E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20.77% 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average credit card interest rate in January 2020</a:t>
            </a:r>
            <a:endParaRPr kumimoji="0" lang="en-GB" sz="1800" b="1" i="0" u="none" strike="noStrike" kern="1200" cap="none" spc="23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Mute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42249" y="2546982"/>
            <a:ext cx="3025879" cy="1106407"/>
          </a:xfrm>
          <a:prstGeom prst="rect">
            <a:avLst/>
          </a:prstGeom>
          <a:solidFill>
            <a:srgbClr val="DCFCF5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43" tIns="82843" rIns="82843" bIns="82843" anchor="ctr"/>
          <a:lstStyle/>
          <a:p>
            <a:pPr marL="0" marR="0" lvl="0" indent="0" algn="ctr" defTabSz="105299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230" normalizeH="0" baseline="0" noProof="0" dirty="0">
                <a:ln>
                  <a:noFill/>
                </a:ln>
                <a:solidFill>
                  <a:srgbClr val="0FB694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22%</a:t>
            </a:r>
            <a:r>
              <a:rPr kumimoji="0" lang="en-GB" sz="18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 of UK 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workers have savings less than £100</a:t>
            </a:r>
            <a:endParaRPr kumimoji="0" lang="en-GB" sz="1800" b="1" i="0" u="none" strike="noStrike" kern="1200" cap="none" spc="23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Mute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03598" y="1361574"/>
            <a:ext cx="3025878" cy="1104900"/>
          </a:xfrm>
          <a:prstGeom prst="rect">
            <a:avLst/>
          </a:prstGeom>
          <a:solidFill>
            <a:srgbClr val="FAEAF4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43" tIns="82843" rIns="82843" bIns="82843" anchor="ctr"/>
          <a:lstStyle/>
          <a:p>
            <a:pPr marL="0" marR="0" lvl="0" indent="0" algn="ctr" defTabSz="105299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all" spc="230" normalizeH="0" baseline="0" noProof="0" dirty="0">
                <a:ln>
                  <a:noFill/>
                </a:ln>
                <a:solidFill>
                  <a:srgbClr val="ED2C67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94%</a:t>
            </a:r>
            <a:r>
              <a:rPr kumimoji="0" lang="en-GB" sz="3200" b="1" i="0" u="none" strike="noStrike" kern="1200" cap="all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of UK workers are affected by money worries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5321156" y="1361574"/>
            <a:ext cx="3024211" cy="1104900"/>
          </a:xfrm>
          <a:prstGeom prst="rect">
            <a:avLst/>
          </a:prstGeom>
          <a:solidFill>
            <a:srgbClr val="E1ECFF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43" tIns="82843" rIns="82843" bIns="82843" anchor="ctr"/>
          <a:lstStyle/>
          <a:p>
            <a:pPr marL="0" marR="0" lvl="0" indent="0" algn="ctr" defTabSz="105299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all" spc="230" normalizeH="0" baseline="0" noProof="0" dirty="0">
                <a:ln>
                  <a:noFill/>
                </a:ln>
                <a:solidFill>
                  <a:srgbClr val="002C77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52% 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have borrowed to meet basic needs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50354" y="1361574"/>
            <a:ext cx="3029213" cy="1104900"/>
          </a:xfrm>
          <a:prstGeom prst="rect">
            <a:avLst/>
          </a:prstGeom>
          <a:solidFill>
            <a:srgbClr val="FEF2DA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43" tIns="82843" rIns="82843" bIns="82843" anchor="ctr"/>
          <a:lstStyle/>
          <a:p>
            <a:pPr marL="0" marR="0" lvl="0" indent="0" algn="ctr" defTabSz="105299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230" normalizeH="0" baseline="0" noProof="0" dirty="0">
                <a:ln>
                  <a:noFill/>
                </a:ln>
                <a:solidFill>
                  <a:srgbClr val="FBAE17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GB" sz="2800" b="1" i="0" u="none" strike="noStrike" kern="1200" cap="all" spc="230" normalizeH="0" baseline="0" noProof="0" dirty="0">
                <a:ln>
                  <a:noFill/>
                </a:ln>
                <a:solidFill>
                  <a:srgbClr val="FBAE17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.8.3 </a:t>
            </a:r>
            <a:r>
              <a:rPr kumimoji="0" lang="en-GB" sz="2800" b="1" i="0" u="none" strike="noStrike" kern="1200" cap="none" spc="230" normalizeH="0" baseline="0" noProof="0" dirty="0">
                <a:ln>
                  <a:noFill/>
                </a:ln>
                <a:solidFill>
                  <a:srgbClr val="FBAE17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million</a:t>
            </a:r>
            <a:r>
              <a:rPr kumimoji="0" lang="en-GB" sz="2800" b="1" i="0" u="none" strike="noStrike" kern="1200" cap="all" spc="230" normalizeH="0" baseline="0" noProof="0" dirty="0">
                <a:ln>
                  <a:noFill/>
                </a:ln>
                <a:solidFill>
                  <a:srgbClr val="FBAE17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people in the UK unable to pay off debts or household bills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96945" y="2546981"/>
            <a:ext cx="3024211" cy="11064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43" tIns="82843" rIns="82843" bIns="82843" anchor="ctr"/>
          <a:lstStyle/>
          <a:p>
            <a:pPr marL="0" marR="0" lvl="0" indent="0" algn="ctr" defTabSz="105299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230" normalizeH="0" baseline="0" noProof="0" dirty="0">
                <a:ln>
                  <a:noFill/>
                </a:ln>
                <a:solidFill>
                  <a:srgbClr val="00A8C8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£197,384 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average first time buyer house price in December 2019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353703" y="2546983"/>
            <a:ext cx="3025879" cy="1106406"/>
          </a:xfrm>
          <a:prstGeom prst="rect">
            <a:avLst/>
          </a:prstGeom>
          <a:solidFill>
            <a:srgbClr val="FAEAF4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43" tIns="82843" rIns="82843" bIns="82843" anchor="ctr"/>
          <a:lstStyle/>
          <a:p>
            <a:pPr marL="0" marR="0" lvl="0" indent="0" algn="ctr" defTabSz="105299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230" normalizeH="0" baseline="0" noProof="0" dirty="0">
                <a:ln>
                  <a:noFill/>
                </a:ln>
                <a:solidFill>
                  <a:srgbClr val="AD208E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£36,000 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average student debt 2019</a:t>
            </a:r>
            <a:endParaRPr kumimoji="0" lang="en-GB" sz="1800" b="1" i="0" u="none" strike="noStrike" kern="1200" cap="none" spc="23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Mute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68128" y="3750646"/>
            <a:ext cx="3024211" cy="1008210"/>
          </a:xfrm>
          <a:prstGeom prst="rect">
            <a:avLst/>
          </a:prstGeom>
          <a:solidFill>
            <a:srgbClr val="E1ECFF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43" tIns="82843" rIns="82843" bIns="82843" anchor="ctr"/>
          <a:lstStyle/>
          <a:p>
            <a:pPr marL="0" marR="0" lvl="0" indent="0" algn="ctr" defTabSz="105299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all" spc="230" normalizeH="0" baseline="0" noProof="0" dirty="0">
                <a:ln>
                  <a:noFill/>
                </a:ln>
                <a:solidFill>
                  <a:srgbClr val="002C77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£15,385 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average UK household debt </a:t>
            </a:r>
            <a:r>
              <a:rPr kumimoji="0" lang="en-GB" sz="1400" b="1" i="0" u="none" strike="noStrike" kern="1200" cap="none" spc="230" normalizeH="0" baseline="0" noProof="0" dirty="0" err="1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exc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 mortgages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91943" y="3750646"/>
            <a:ext cx="3029213" cy="1008210"/>
          </a:xfrm>
          <a:prstGeom prst="rect">
            <a:avLst/>
          </a:prstGeom>
          <a:solidFill>
            <a:srgbClr val="FEF2DA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43" tIns="82843" rIns="82843" bIns="82843" anchor="ctr"/>
          <a:lstStyle/>
          <a:p>
            <a:pPr marL="0" marR="0" lvl="0" indent="0" algn="ctr" defTabSz="105299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all" spc="230" normalizeH="0" baseline="0" noProof="0" dirty="0">
                <a:ln>
                  <a:noFill/>
                </a:ln>
                <a:solidFill>
                  <a:srgbClr val="FBAE17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46% 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of people in problem debt also have a mental health problem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67747" r="61713" b="29187"/>
          <a:stretch/>
        </p:blipFill>
        <p:spPr>
          <a:xfrm>
            <a:off x="4039286" y="6334832"/>
            <a:ext cx="5672816" cy="2713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77815" y="6432089"/>
            <a:ext cx="7387144" cy="336551"/>
          </a:xfrm>
          <a:prstGeom prst="rect">
            <a:avLst/>
          </a:prstGeom>
          <a:noFill/>
        </p:spPr>
        <p:txBody>
          <a:bodyPr wrap="none" lIns="82843" tIns="82843" rIns="82843" bIns="82843" anchor="ctr"/>
          <a:lstStyle/>
          <a:p>
            <a:pPr marL="0" marR="0" lvl="0" indent="0" algn="l" defTabSz="1052992" rtl="0" eaLnBrk="1" fontAlgn="base" latinLnBrk="0" hangingPunct="1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1052992" rtl="0" eaLnBrk="1" fontAlgn="base" latinLnBrk="0" hangingPunct="1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Sources - 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Neyber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Financial Wellbeing survey of 11,000 employees &amp; 720 organisations, 2019. Close Brothers Financial Wellbeing Index 2019.</a:t>
            </a: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National Audit Office Tackling Problem Debt report 2019. The Money Charity Statistics February 2020. Building Societies Association – May 2019.</a:t>
            </a: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Money &amp; Mental Health Policy Institute 2019. TUC analysis, January 2019.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Stepchange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June 2020.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Fincap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May 2021. ONS 2020.</a:t>
            </a:r>
          </a:p>
          <a:p>
            <a:pPr marL="0" marR="0" lvl="0" indent="0" algn="l" defTabSz="1052992" rtl="0" eaLnBrk="1" fontAlgn="base" latinLnBrk="0" hangingPunct="1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1052992" rtl="0" eaLnBrk="1" fontAlgn="base" latinLnBrk="0" hangingPunct="1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1052992" rtl="0" eaLnBrk="1" fontAlgn="base" latinLnBrk="0" hangingPunct="1">
              <a:lnSpc>
                <a:spcPct val="100000"/>
              </a:lnSpc>
              <a:spcBef>
                <a:spcPts val="2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305265" y="4813516"/>
            <a:ext cx="3024211" cy="1104900"/>
          </a:xfrm>
          <a:prstGeom prst="rect">
            <a:avLst/>
          </a:prstGeom>
          <a:solidFill>
            <a:srgbClr val="E1ECFF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43" tIns="82843" rIns="82843" bIns="82843" anchor="ctr"/>
          <a:lstStyle/>
          <a:p>
            <a:pPr marL="0" marR="0" lvl="0" indent="0" algn="ctr" defTabSz="105299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all" spc="230" normalizeH="0" baseline="0" noProof="0" dirty="0">
                <a:ln>
                  <a:noFill/>
                </a:ln>
                <a:solidFill>
                  <a:srgbClr val="002C77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590,000 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falling into rent arrears.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27825" y="4817009"/>
            <a:ext cx="3025878" cy="11049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43" tIns="82843" rIns="82843" bIns="82843" anchor="ctr"/>
          <a:lstStyle/>
          <a:p>
            <a:pPr marL="0" marR="0" lvl="0" indent="0" algn="ctr" defTabSz="105299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all" spc="230" normalizeH="0" baseline="0" noProof="0" dirty="0">
                <a:ln>
                  <a:noFill/>
                </a:ln>
                <a:solidFill>
                  <a:srgbClr val="ED2C67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49%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could last three months or more without borrowing if main source of income is lost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368128" y="4813516"/>
            <a:ext cx="3024211" cy="11083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43" tIns="82843" rIns="82843" bIns="82843" anchor="ctr"/>
          <a:lstStyle/>
          <a:p>
            <a:pPr marL="0" marR="0" lvl="0" indent="0" algn="ctr" defTabSz="105299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230" normalizeH="0" baseline="0" noProof="0" dirty="0">
                <a:ln>
                  <a:noFill/>
                </a:ln>
                <a:solidFill>
                  <a:srgbClr val="00A8C8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23%</a:t>
            </a:r>
            <a:r>
              <a:rPr kumimoji="0" lang="en-GB" sz="20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finances impacted,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00A8C8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105299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230" normalizeH="0" baseline="0" noProof="0" dirty="0">
                <a:ln>
                  <a:noFill/>
                </a:ln>
                <a:solidFill>
                  <a:srgbClr val="00A8C8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63% </a:t>
            </a:r>
            <a:r>
              <a:rPr kumimoji="0" lang="en-GB" sz="1400" b="1" i="0" u="none" strike="noStrike" kern="1200" cap="none" spc="23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stressed or anxious.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66759" y="1385250"/>
            <a:ext cx="284480" cy="65024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9900" dirty="0">
                <a:latin typeface="Bahnschrift Light" panose="020B0502040204020203" pitchFamily="34" charset="0"/>
                <a:cs typeface="Arial" panose="020B0604020202020204" pitchFamily="34" charset="0"/>
              </a:rPr>
              <a:t>[</a:t>
            </a:r>
            <a:endParaRPr lang="en-GB" dirty="0"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5280" y="2917304"/>
            <a:ext cx="1158240" cy="36576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b="1" dirty="0" smtClean="0">
                <a:cs typeface="Arial" panose="020B0604020202020204" pitchFamily="34" charset="0"/>
              </a:rPr>
              <a:t>Pre-</a:t>
            </a:r>
            <a:r>
              <a:rPr lang="en-GB" b="1" dirty="0" err="1" smtClean="0">
                <a:cs typeface="Arial" panose="020B0604020202020204" pitchFamily="34" charset="0"/>
              </a:rPr>
              <a:t>Covid</a:t>
            </a:r>
            <a:endParaRPr lang="en-GB" b="1" dirty="0"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5280" y="5183086"/>
            <a:ext cx="1564640" cy="36576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b="1" dirty="0" smtClean="0">
                <a:cs typeface="Arial" panose="020B0604020202020204" pitchFamily="34" charset="0"/>
              </a:rPr>
              <a:t>Since </a:t>
            </a:r>
            <a:r>
              <a:rPr lang="en-GB" b="1" dirty="0" err="1" smtClean="0">
                <a:cs typeface="Arial" panose="020B0604020202020204" pitchFamily="34" charset="0"/>
              </a:rPr>
              <a:t>Covid</a:t>
            </a:r>
            <a:endParaRPr lang="en-GB" b="1" dirty="0"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7528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Overcoming human behavioural barriers</a:t>
            </a:r>
            <a:br>
              <a:rPr lang="en-GB" dirty="0"/>
            </a:b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0829" y="1695107"/>
            <a:ext cx="7920880" cy="4392488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Mute"/>
              <a:ea typeface="+mn-ea"/>
              <a:cs typeface="+mn-cs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4470587" y="1630829"/>
            <a:ext cx="0" cy="439248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90829" y="3877308"/>
            <a:ext cx="7920880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55407" y="2208701"/>
            <a:ext cx="34420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9DE0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Focus on the short-term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Mute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We want to make ourselves happy today and can see ourselves behaving better in the future. </a:t>
            </a:r>
          </a:p>
        </p:txBody>
      </p:sp>
      <p:sp>
        <p:nvSpPr>
          <p:cNvPr id="70" name="Rectangle 69"/>
          <p:cNvSpPr/>
          <p:nvPr/>
        </p:nvSpPr>
        <p:spPr>
          <a:xfrm>
            <a:off x="4729953" y="2162064"/>
            <a:ext cx="33683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968F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Habit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We are habitual by nature. We don’t challenge ourselves unless something jolts us into action. 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8630310" y="2250074"/>
            <a:ext cx="3319919" cy="3239215"/>
            <a:chOff x="4705765" y="1508257"/>
            <a:chExt cx="2348303" cy="2291218"/>
          </a:xfrm>
        </p:grpSpPr>
        <p:sp>
          <p:nvSpPr>
            <p:cNvPr id="72" name="Freeform 28"/>
            <p:cNvSpPr>
              <a:spLocks/>
            </p:cNvSpPr>
            <p:nvPr/>
          </p:nvSpPr>
          <p:spPr bwMode="auto">
            <a:xfrm>
              <a:off x="5366575" y="2153375"/>
              <a:ext cx="440540" cy="427741"/>
            </a:xfrm>
            <a:custGeom>
              <a:avLst/>
              <a:gdLst>
                <a:gd name="T0" fmla="*/ 354 w 707"/>
                <a:gd name="T1" fmla="*/ 0 h 734"/>
                <a:gd name="T2" fmla="*/ 406 w 707"/>
                <a:gd name="T3" fmla="*/ 4 h 734"/>
                <a:gd name="T4" fmla="*/ 456 w 707"/>
                <a:gd name="T5" fmla="*/ 16 h 734"/>
                <a:gd name="T6" fmla="*/ 502 w 707"/>
                <a:gd name="T7" fmla="*/ 34 h 734"/>
                <a:gd name="T8" fmla="*/ 546 w 707"/>
                <a:gd name="T9" fmla="*/ 60 h 734"/>
                <a:gd name="T10" fmla="*/ 586 w 707"/>
                <a:gd name="T11" fmla="*/ 90 h 734"/>
                <a:gd name="T12" fmla="*/ 621 w 707"/>
                <a:gd name="T13" fmla="*/ 126 h 734"/>
                <a:gd name="T14" fmla="*/ 650 w 707"/>
                <a:gd name="T15" fmla="*/ 168 h 734"/>
                <a:gd name="T16" fmla="*/ 675 w 707"/>
                <a:gd name="T17" fmla="*/ 212 h 734"/>
                <a:gd name="T18" fmla="*/ 692 w 707"/>
                <a:gd name="T19" fmla="*/ 261 h 734"/>
                <a:gd name="T20" fmla="*/ 704 w 707"/>
                <a:gd name="T21" fmla="*/ 313 h 734"/>
                <a:gd name="T22" fmla="*/ 707 w 707"/>
                <a:gd name="T23" fmla="*/ 368 h 734"/>
                <a:gd name="T24" fmla="*/ 704 w 707"/>
                <a:gd name="T25" fmla="*/ 421 h 734"/>
                <a:gd name="T26" fmla="*/ 692 w 707"/>
                <a:gd name="T27" fmla="*/ 473 h 734"/>
                <a:gd name="T28" fmla="*/ 675 w 707"/>
                <a:gd name="T29" fmla="*/ 522 h 734"/>
                <a:gd name="T30" fmla="*/ 650 w 707"/>
                <a:gd name="T31" fmla="*/ 567 h 734"/>
                <a:gd name="T32" fmla="*/ 621 w 707"/>
                <a:gd name="T33" fmla="*/ 608 h 734"/>
                <a:gd name="T34" fmla="*/ 586 w 707"/>
                <a:gd name="T35" fmla="*/ 645 h 734"/>
                <a:gd name="T36" fmla="*/ 546 w 707"/>
                <a:gd name="T37" fmla="*/ 676 h 734"/>
                <a:gd name="T38" fmla="*/ 502 w 707"/>
                <a:gd name="T39" fmla="*/ 700 h 734"/>
                <a:gd name="T40" fmla="*/ 456 w 707"/>
                <a:gd name="T41" fmla="*/ 719 h 734"/>
                <a:gd name="T42" fmla="*/ 406 w 707"/>
                <a:gd name="T43" fmla="*/ 730 h 734"/>
                <a:gd name="T44" fmla="*/ 354 w 707"/>
                <a:gd name="T45" fmla="*/ 734 h 734"/>
                <a:gd name="T46" fmla="*/ 302 w 707"/>
                <a:gd name="T47" fmla="*/ 730 h 734"/>
                <a:gd name="T48" fmla="*/ 252 w 707"/>
                <a:gd name="T49" fmla="*/ 719 h 734"/>
                <a:gd name="T50" fmla="*/ 204 w 707"/>
                <a:gd name="T51" fmla="*/ 700 h 734"/>
                <a:gd name="T52" fmla="*/ 161 w 707"/>
                <a:gd name="T53" fmla="*/ 676 h 734"/>
                <a:gd name="T54" fmla="*/ 122 w 707"/>
                <a:gd name="T55" fmla="*/ 645 h 734"/>
                <a:gd name="T56" fmla="*/ 87 w 707"/>
                <a:gd name="T57" fmla="*/ 608 h 734"/>
                <a:gd name="T58" fmla="*/ 57 w 707"/>
                <a:gd name="T59" fmla="*/ 567 h 734"/>
                <a:gd name="T60" fmla="*/ 33 w 707"/>
                <a:gd name="T61" fmla="*/ 522 h 734"/>
                <a:gd name="T62" fmla="*/ 15 w 707"/>
                <a:gd name="T63" fmla="*/ 473 h 734"/>
                <a:gd name="T64" fmla="*/ 4 w 707"/>
                <a:gd name="T65" fmla="*/ 421 h 734"/>
                <a:gd name="T66" fmla="*/ 0 w 707"/>
                <a:gd name="T67" fmla="*/ 368 h 734"/>
                <a:gd name="T68" fmla="*/ 4 w 707"/>
                <a:gd name="T69" fmla="*/ 313 h 734"/>
                <a:gd name="T70" fmla="*/ 15 w 707"/>
                <a:gd name="T71" fmla="*/ 261 h 734"/>
                <a:gd name="T72" fmla="*/ 33 w 707"/>
                <a:gd name="T73" fmla="*/ 212 h 734"/>
                <a:gd name="T74" fmla="*/ 57 w 707"/>
                <a:gd name="T75" fmla="*/ 168 h 734"/>
                <a:gd name="T76" fmla="*/ 87 w 707"/>
                <a:gd name="T77" fmla="*/ 126 h 734"/>
                <a:gd name="T78" fmla="*/ 122 w 707"/>
                <a:gd name="T79" fmla="*/ 90 h 734"/>
                <a:gd name="T80" fmla="*/ 161 w 707"/>
                <a:gd name="T81" fmla="*/ 60 h 734"/>
                <a:gd name="T82" fmla="*/ 204 w 707"/>
                <a:gd name="T83" fmla="*/ 34 h 734"/>
                <a:gd name="T84" fmla="*/ 252 w 707"/>
                <a:gd name="T85" fmla="*/ 16 h 734"/>
                <a:gd name="T86" fmla="*/ 302 w 707"/>
                <a:gd name="T87" fmla="*/ 4 h 734"/>
                <a:gd name="T88" fmla="*/ 354 w 707"/>
                <a:gd name="T89" fmla="*/ 0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07" h="734">
                  <a:moveTo>
                    <a:pt x="354" y="0"/>
                  </a:moveTo>
                  <a:lnTo>
                    <a:pt x="406" y="4"/>
                  </a:lnTo>
                  <a:lnTo>
                    <a:pt x="456" y="16"/>
                  </a:lnTo>
                  <a:lnTo>
                    <a:pt x="502" y="34"/>
                  </a:lnTo>
                  <a:lnTo>
                    <a:pt x="546" y="60"/>
                  </a:lnTo>
                  <a:lnTo>
                    <a:pt x="586" y="90"/>
                  </a:lnTo>
                  <a:lnTo>
                    <a:pt x="621" y="126"/>
                  </a:lnTo>
                  <a:lnTo>
                    <a:pt x="650" y="168"/>
                  </a:lnTo>
                  <a:lnTo>
                    <a:pt x="675" y="212"/>
                  </a:lnTo>
                  <a:lnTo>
                    <a:pt x="692" y="261"/>
                  </a:lnTo>
                  <a:lnTo>
                    <a:pt x="704" y="313"/>
                  </a:lnTo>
                  <a:lnTo>
                    <a:pt x="707" y="368"/>
                  </a:lnTo>
                  <a:lnTo>
                    <a:pt x="704" y="421"/>
                  </a:lnTo>
                  <a:lnTo>
                    <a:pt x="692" y="473"/>
                  </a:lnTo>
                  <a:lnTo>
                    <a:pt x="675" y="522"/>
                  </a:lnTo>
                  <a:lnTo>
                    <a:pt x="650" y="567"/>
                  </a:lnTo>
                  <a:lnTo>
                    <a:pt x="621" y="608"/>
                  </a:lnTo>
                  <a:lnTo>
                    <a:pt x="586" y="645"/>
                  </a:lnTo>
                  <a:lnTo>
                    <a:pt x="546" y="676"/>
                  </a:lnTo>
                  <a:lnTo>
                    <a:pt x="502" y="700"/>
                  </a:lnTo>
                  <a:lnTo>
                    <a:pt x="456" y="719"/>
                  </a:lnTo>
                  <a:lnTo>
                    <a:pt x="406" y="730"/>
                  </a:lnTo>
                  <a:lnTo>
                    <a:pt x="354" y="734"/>
                  </a:lnTo>
                  <a:lnTo>
                    <a:pt x="302" y="730"/>
                  </a:lnTo>
                  <a:lnTo>
                    <a:pt x="252" y="719"/>
                  </a:lnTo>
                  <a:lnTo>
                    <a:pt x="204" y="700"/>
                  </a:lnTo>
                  <a:lnTo>
                    <a:pt x="161" y="676"/>
                  </a:lnTo>
                  <a:lnTo>
                    <a:pt x="122" y="645"/>
                  </a:lnTo>
                  <a:lnTo>
                    <a:pt x="87" y="608"/>
                  </a:lnTo>
                  <a:lnTo>
                    <a:pt x="57" y="567"/>
                  </a:lnTo>
                  <a:lnTo>
                    <a:pt x="33" y="522"/>
                  </a:lnTo>
                  <a:lnTo>
                    <a:pt x="15" y="473"/>
                  </a:lnTo>
                  <a:lnTo>
                    <a:pt x="4" y="421"/>
                  </a:lnTo>
                  <a:lnTo>
                    <a:pt x="0" y="368"/>
                  </a:lnTo>
                  <a:lnTo>
                    <a:pt x="4" y="313"/>
                  </a:lnTo>
                  <a:lnTo>
                    <a:pt x="15" y="261"/>
                  </a:lnTo>
                  <a:lnTo>
                    <a:pt x="33" y="212"/>
                  </a:lnTo>
                  <a:lnTo>
                    <a:pt x="57" y="168"/>
                  </a:lnTo>
                  <a:lnTo>
                    <a:pt x="87" y="126"/>
                  </a:lnTo>
                  <a:lnTo>
                    <a:pt x="122" y="90"/>
                  </a:lnTo>
                  <a:lnTo>
                    <a:pt x="161" y="60"/>
                  </a:lnTo>
                  <a:lnTo>
                    <a:pt x="204" y="34"/>
                  </a:lnTo>
                  <a:lnTo>
                    <a:pt x="252" y="16"/>
                  </a:lnTo>
                  <a:lnTo>
                    <a:pt x="302" y="4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chemeClr val="bg1">
                <a:lumMod val="95000"/>
                <a:alpha val="56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Mute"/>
                <a:ea typeface="+mn-ea"/>
                <a:cs typeface="+mn-cs"/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4705765" y="1508257"/>
              <a:ext cx="2348303" cy="2291218"/>
              <a:chOff x="4705765" y="1508257"/>
              <a:chExt cx="2348303" cy="2291218"/>
            </a:xfrm>
            <a:solidFill>
              <a:schemeClr val="bg1">
                <a:lumMod val="95000"/>
              </a:schemeClr>
            </a:solidFill>
          </p:grpSpPr>
          <p:sp>
            <p:nvSpPr>
              <p:cNvPr id="74" name="Freeform 27"/>
              <p:cNvSpPr>
                <a:spLocks noEditPoints="1"/>
              </p:cNvSpPr>
              <p:nvPr/>
            </p:nvSpPr>
            <p:spPr bwMode="auto">
              <a:xfrm>
                <a:off x="4705765" y="1508257"/>
                <a:ext cx="1762160" cy="1717975"/>
              </a:xfrm>
              <a:custGeom>
                <a:avLst/>
                <a:gdLst>
                  <a:gd name="T0" fmla="*/ 1270 w 2832"/>
                  <a:gd name="T1" fmla="*/ 750 h 2941"/>
                  <a:gd name="T2" fmla="*/ 1074 w 2832"/>
                  <a:gd name="T3" fmla="*/ 821 h 2941"/>
                  <a:gd name="T4" fmla="*/ 911 w 2832"/>
                  <a:gd name="T5" fmla="*/ 946 h 2941"/>
                  <a:gd name="T6" fmla="*/ 791 w 2832"/>
                  <a:gd name="T7" fmla="*/ 1115 h 2941"/>
                  <a:gd name="T8" fmla="*/ 721 w 2832"/>
                  <a:gd name="T9" fmla="*/ 1319 h 2941"/>
                  <a:gd name="T10" fmla="*/ 711 w 2832"/>
                  <a:gd name="T11" fmla="*/ 1547 h 2941"/>
                  <a:gd name="T12" fmla="*/ 762 w 2832"/>
                  <a:gd name="T13" fmla="*/ 1761 h 2941"/>
                  <a:gd name="T14" fmla="*/ 866 w 2832"/>
                  <a:gd name="T15" fmla="*/ 1943 h 2941"/>
                  <a:gd name="T16" fmla="*/ 1015 w 2832"/>
                  <a:gd name="T17" fmla="*/ 2082 h 2941"/>
                  <a:gd name="T18" fmla="*/ 1201 w 2832"/>
                  <a:gd name="T19" fmla="*/ 2173 h 2941"/>
                  <a:gd name="T20" fmla="*/ 1416 w 2832"/>
                  <a:gd name="T21" fmla="*/ 2205 h 2941"/>
                  <a:gd name="T22" fmla="*/ 1630 w 2832"/>
                  <a:gd name="T23" fmla="*/ 2173 h 2941"/>
                  <a:gd name="T24" fmla="*/ 1816 w 2832"/>
                  <a:gd name="T25" fmla="*/ 2082 h 2941"/>
                  <a:gd name="T26" fmla="*/ 1965 w 2832"/>
                  <a:gd name="T27" fmla="*/ 1943 h 2941"/>
                  <a:gd name="T28" fmla="*/ 2068 w 2832"/>
                  <a:gd name="T29" fmla="*/ 1761 h 2941"/>
                  <a:gd name="T30" fmla="*/ 2120 w 2832"/>
                  <a:gd name="T31" fmla="*/ 1547 h 2941"/>
                  <a:gd name="T32" fmla="*/ 2110 w 2832"/>
                  <a:gd name="T33" fmla="*/ 1319 h 2941"/>
                  <a:gd name="T34" fmla="*/ 2040 w 2832"/>
                  <a:gd name="T35" fmla="*/ 1115 h 2941"/>
                  <a:gd name="T36" fmla="*/ 1920 w 2832"/>
                  <a:gd name="T37" fmla="*/ 946 h 2941"/>
                  <a:gd name="T38" fmla="*/ 1758 w 2832"/>
                  <a:gd name="T39" fmla="*/ 821 h 2941"/>
                  <a:gd name="T40" fmla="*/ 1562 w 2832"/>
                  <a:gd name="T41" fmla="*/ 750 h 2941"/>
                  <a:gd name="T42" fmla="*/ 1180 w 2832"/>
                  <a:gd name="T43" fmla="*/ 0 h 2941"/>
                  <a:gd name="T44" fmla="*/ 1813 w 2832"/>
                  <a:gd name="T45" fmla="*/ 313 h 2941"/>
                  <a:gd name="T46" fmla="*/ 1982 w 2832"/>
                  <a:gd name="T47" fmla="*/ 392 h 2941"/>
                  <a:gd name="T48" fmla="*/ 2454 w 2832"/>
                  <a:gd name="T49" fmla="*/ 882 h 2941"/>
                  <a:gd name="T50" fmla="*/ 2510 w 2832"/>
                  <a:gd name="T51" fmla="*/ 1004 h 2941"/>
                  <a:gd name="T52" fmla="*/ 2549 w 2832"/>
                  <a:gd name="T53" fmla="*/ 1128 h 2941"/>
                  <a:gd name="T54" fmla="*/ 2549 w 2832"/>
                  <a:gd name="T55" fmla="*/ 1814 h 2941"/>
                  <a:gd name="T56" fmla="*/ 2485 w 2832"/>
                  <a:gd name="T57" fmla="*/ 2002 h 2941"/>
                  <a:gd name="T58" fmla="*/ 2265 w 2832"/>
                  <a:gd name="T59" fmla="*/ 2696 h 2941"/>
                  <a:gd name="T60" fmla="*/ 1904 w 2832"/>
                  <a:gd name="T61" fmla="*/ 2590 h 2941"/>
                  <a:gd name="T62" fmla="*/ 1783 w 2832"/>
                  <a:gd name="T63" fmla="*/ 2634 h 2941"/>
                  <a:gd name="T64" fmla="*/ 1180 w 2832"/>
                  <a:gd name="T65" fmla="*/ 2941 h 2941"/>
                  <a:gd name="T66" fmla="*/ 982 w 2832"/>
                  <a:gd name="T67" fmla="*/ 2582 h 2941"/>
                  <a:gd name="T68" fmla="*/ 589 w 2832"/>
                  <a:gd name="T69" fmla="*/ 2670 h 2941"/>
                  <a:gd name="T70" fmla="*/ 355 w 2832"/>
                  <a:gd name="T71" fmla="*/ 2019 h 2941"/>
                  <a:gd name="T72" fmla="*/ 308 w 2832"/>
                  <a:gd name="T73" fmla="*/ 1893 h 2941"/>
                  <a:gd name="T74" fmla="*/ 0 w 2832"/>
                  <a:gd name="T75" fmla="*/ 1716 h 2941"/>
                  <a:gd name="T76" fmla="*/ 324 w 2832"/>
                  <a:gd name="T77" fmla="*/ 1082 h 2941"/>
                  <a:gd name="T78" fmla="*/ 400 w 2832"/>
                  <a:gd name="T79" fmla="*/ 907 h 2941"/>
                  <a:gd name="T80" fmla="*/ 848 w 2832"/>
                  <a:gd name="T81" fmla="*/ 392 h 2941"/>
                  <a:gd name="T82" fmla="*/ 967 w 2832"/>
                  <a:gd name="T83" fmla="*/ 334 h 2941"/>
                  <a:gd name="T84" fmla="*/ 1085 w 2832"/>
                  <a:gd name="T85" fmla="*/ 295 h 2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832" h="2941">
                    <a:moveTo>
                      <a:pt x="1416" y="734"/>
                    </a:moveTo>
                    <a:lnTo>
                      <a:pt x="1341" y="738"/>
                    </a:lnTo>
                    <a:lnTo>
                      <a:pt x="1270" y="750"/>
                    </a:lnTo>
                    <a:lnTo>
                      <a:pt x="1201" y="766"/>
                    </a:lnTo>
                    <a:lnTo>
                      <a:pt x="1136" y="791"/>
                    </a:lnTo>
                    <a:lnTo>
                      <a:pt x="1074" y="821"/>
                    </a:lnTo>
                    <a:lnTo>
                      <a:pt x="1015" y="857"/>
                    </a:lnTo>
                    <a:lnTo>
                      <a:pt x="961" y="899"/>
                    </a:lnTo>
                    <a:lnTo>
                      <a:pt x="911" y="946"/>
                    </a:lnTo>
                    <a:lnTo>
                      <a:pt x="866" y="998"/>
                    </a:lnTo>
                    <a:lnTo>
                      <a:pt x="826" y="1055"/>
                    </a:lnTo>
                    <a:lnTo>
                      <a:pt x="791" y="1115"/>
                    </a:lnTo>
                    <a:lnTo>
                      <a:pt x="762" y="1180"/>
                    </a:lnTo>
                    <a:lnTo>
                      <a:pt x="738" y="1247"/>
                    </a:lnTo>
                    <a:lnTo>
                      <a:pt x="721" y="1319"/>
                    </a:lnTo>
                    <a:lnTo>
                      <a:pt x="711" y="1394"/>
                    </a:lnTo>
                    <a:lnTo>
                      <a:pt x="707" y="1471"/>
                    </a:lnTo>
                    <a:lnTo>
                      <a:pt x="711" y="1547"/>
                    </a:lnTo>
                    <a:lnTo>
                      <a:pt x="721" y="1622"/>
                    </a:lnTo>
                    <a:lnTo>
                      <a:pt x="738" y="1693"/>
                    </a:lnTo>
                    <a:lnTo>
                      <a:pt x="762" y="1761"/>
                    </a:lnTo>
                    <a:lnTo>
                      <a:pt x="791" y="1826"/>
                    </a:lnTo>
                    <a:lnTo>
                      <a:pt x="826" y="1885"/>
                    </a:lnTo>
                    <a:lnTo>
                      <a:pt x="866" y="1943"/>
                    </a:lnTo>
                    <a:lnTo>
                      <a:pt x="911" y="1994"/>
                    </a:lnTo>
                    <a:lnTo>
                      <a:pt x="961" y="2041"/>
                    </a:lnTo>
                    <a:lnTo>
                      <a:pt x="1015" y="2082"/>
                    </a:lnTo>
                    <a:lnTo>
                      <a:pt x="1074" y="2118"/>
                    </a:lnTo>
                    <a:lnTo>
                      <a:pt x="1136" y="2149"/>
                    </a:lnTo>
                    <a:lnTo>
                      <a:pt x="1201" y="2173"/>
                    </a:lnTo>
                    <a:lnTo>
                      <a:pt x="1270" y="2191"/>
                    </a:lnTo>
                    <a:lnTo>
                      <a:pt x="1341" y="2201"/>
                    </a:lnTo>
                    <a:lnTo>
                      <a:pt x="1416" y="2205"/>
                    </a:lnTo>
                    <a:lnTo>
                      <a:pt x="1490" y="2201"/>
                    </a:lnTo>
                    <a:lnTo>
                      <a:pt x="1562" y="2191"/>
                    </a:lnTo>
                    <a:lnTo>
                      <a:pt x="1630" y="2173"/>
                    </a:lnTo>
                    <a:lnTo>
                      <a:pt x="1696" y="2149"/>
                    </a:lnTo>
                    <a:lnTo>
                      <a:pt x="1758" y="2118"/>
                    </a:lnTo>
                    <a:lnTo>
                      <a:pt x="1816" y="2082"/>
                    </a:lnTo>
                    <a:lnTo>
                      <a:pt x="1869" y="2041"/>
                    </a:lnTo>
                    <a:lnTo>
                      <a:pt x="1920" y="1994"/>
                    </a:lnTo>
                    <a:lnTo>
                      <a:pt x="1965" y="1943"/>
                    </a:lnTo>
                    <a:lnTo>
                      <a:pt x="2005" y="1885"/>
                    </a:lnTo>
                    <a:lnTo>
                      <a:pt x="2040" y="1826"/>
                    </a:lnTo>
                    <a:lnTo>
                      <a:pt x="2068" y="1761"/>
                    </a:lnTo>
                    <a:lnTo>
                      <a:pt x="2092" y="1693"/>
                    </a:lnTo>
                    <a:lnTo>
                      <a:pt x="2110" y="1622"/>
                    </a:lnTo>
                    <a:lnTo>
                      <a:pt x="2120" y="1547"/>
                    </a:lnTo>
                    <a:lnTo>
                      <a:pt x="2123" y="1471"/>
                    </a:lnTo>
                    <a:lnTo>
                      <a:pt x="2120" y="1394"/>
                    </a:lnTo>
                    <a:lnTo>
                      <a:pt x="2110" y="1319"/>
                    </a:lnTo>
                    <a:lnTo>
                      <a:pt x="2092" y="1247"/>
                    </a:lnTo>
                    <a:lnTo>
                      <a:pt x="2068" y="1180"/>
                    </a:lnTo>
                    <a:lnTo>
                      <a:pt x="2040" y="1115"/>
                    </a:lnTo>
                    <a:lnTo>
                      <a:pt x="2005" y="1055"/>
                    </a:lnTo>
                    <a:lnTo>
                      <a:pt x="1965" y="998"/>
                    </a:lnTo>
                    <a:lnTo>
                      <a:pt x="1920" y="946"/>
                    </a:lnTo>
                    <a:lnTo>
                      <a:pt x="1869" y="899"/>
                    </a:lnTo>
                    <a:lnTo>
                      <a:pt x="1816" y="857"/>
                    </a:lnTo>
                    <a:lnTo>
                      <a:pt x="1758" y="821"/>
                    </a:lnTo>
                    <a:lnTo>
                      <a:pt x="1696" y="791"/>
                    </a:lnTo>
                    <a:lnTo>
                      <a:pt x="1630" y="766"/>
                    </a:lnTo>
                    <a:lnTo>
                      <a:pt x="1562" y="750"/>
                    </a:lnTo>
                    <a:lnTo>
                      <a:pt x="1490" y="738"/>
                    </a:lnTo>
                    <a:lnTo>
                      <a:pt x="1416" y="734"/>
                    </a:lnTo>
                    <a:close/>
                    <a:moveTo>
                      <a:pt x="1180" y="0"/>
                    </a:moveTo>
                    <a:lnTo>
                      <a:pt x="1652" y="0"/>
                    </a:lnTo>
                    <a:lnTo>
                      <a:pt x="1747" y="295"/>
                    </a:lnTo>
                    <a:lnTo>
                      <a:pt x="1813" y="313"/>
                    </a:lnTo>
                    <a:lnTo>
                      <a:pt x="1872" y="334"/>
                    </a:lnTo>
                    <a:lnTo>
                      <a:pt x="1928" y="360"/>
                    </a:lnTo>
                    <a:lnTo>
                      <a:pt x="1982" y="392"/>
                    </a:lnTo>
                    <a:lnTo>
                      <a:pt x="2242" y="269"/>
                    </a:lnTo>
                    <a:lnTo>
                      <a:pt x="2595" y="588"/>
                    </a:lnTo>
                    <a:lnTo>
                      <a:pt x="2454" y="882"/>
                    </a:lnTo>
                    <a:lnTo>
                      <a:pt x="2475" y="921"/>
                    </a:lnTo>
                    <a:lnTo>
                      <a:pt x="2494" y="963"/>
                    </a:lnTo>
                    <a:lnTo>
                      <a:pt x="2510" y="1004"/>
                    </a:lnTo>
                    <a:lnTo>
                      <a:pt x="2524" y="1047"/>
                    </a:lnTo>
                    <a:lnTo>
                      <a:pt x="2536" y="1089"/>
                    </a:lnTo>
                    <a:lnTo>
                      <a:pt x="2549" y="1128"/>
                    </a:lnTo>
                    <a:lnTo>
                      <a:pt x="2832" y="1225"/>
                    </a:lnTo>
                    <a:lnTo>
                      <a:pt x="2832" y="1716"/>
                    </a:lnTo>
                    <a:lnTo>
                      <a:pt x="2549" y="1814"/>
                    </a:lnTo>
                    <a:lnTo>
                      <a:pt x="2530" y="1883"/>
                    </a:lnTo>
                    <a:lnTo>
                      <a:pt x="2510" y="1945"/>
                    </a:lnTo>
                    <a:lnTo>
                      <a:pt x="2485" y="2002"/>
                    </a:lnTo>
                    <a:lnTo>
                      <a:pt x="2454" y="2058"/>
                    </a:lnTo>
                    <a:lnTo>
                      <a:pt x="2595" y="2352"/>
                    </a:lnTo>
                    <a:lnTo>
                      <a:pt x="2265" y="2696"/>
                    </a:lnTo>
                    <a:lnTo>
                      <a:pt x="1982" y="2548"/>
                    </a:lnTo>
                    <a:lnTo>
                      <a:pt x="1945" y="2571"/>
                    </a:lnTo>
                    <a:lnTo>
                      <a:pt x="1904" y="2590"/>
                    </a:lnTo>
                    <a:lnTo>
                      <a:pt x="1864" y="2607"/>
                    </a:lnTo>
                    <a:lnTo>
                      <a:pt x="1823" y="2621"/>
                    </a:lnTo>
                    <a:lnTo>
                      <a:pt x="1783" y="2634"/>
                    </a:lnTo>
                    <a:lnTo>
                      <a:pt x="1747" y="2647"/>
                    </a:lnTo>
                    <a:lnTo>
                      <a:pt x="1652" y="2941"/>
                    </a:lnTo>
                    <a:lnTo>
                      <a:pt x="1180" y="2941"/>
                    </a:lnTo>
                    <a:lnTo>
                      <a:pt x="1110" y="2622"/>
                    </a:lnTo>
                    <a:lnTo>
                      <a:pt x="1042" y="2603"/>
                    </a:lnTo>
                    <a:lnTo>
                      <a:pt x="982" y="2582"/>
                    </a:lnTo>
                    <a:lnTo>
                      <a:pt x="926" y="2556"/>
                    </a:lnTo>
                    <a:lnTo>
                      <a:pt x="873" y="2523"/>
                    </a:lnTo>
                    <a:lnTo>
                      <a:pt x="589" y="2670"/>
                    </a:lnTo>
                    <a:lnTo>
                      <a:pt x="259" y="2328"/>
                    </a:lnTo>
                    <a:lnTo>
                      <a:pt x="378" y="2058"/>
                    </a:lnTo>
                    <a:lnTo>
                      <a:pt x="355" y="2019"/>
                    </a:lnTo>
                    <a:lnTo>
                      <a:pt x="338" y="1979"/>
                    </a:lnTo>
                    <a:lnTo>
                      <a:pt x="322" y="1936"/>
                    </a:lnTo>
                    <a:lnTo>
                      <a:pt x="308" y="1893"/>
                    </a:lnTo>
                    <a:lnTo>
                      <a:pt x="295" y="1853"/>
                    </a:lnTo>
                    <a:lnTo>
                      <a:pt x="283" y="1814"/>
                    </a:lnTo>
                    <a:lnTo>
                      <a:pt x="0" y="1716"/>
                    </a:lnTo>
                    <a:lnTo>
                      <a:pt x="0" y="1225"/>
                    </a:lnTo>
                    <a:lnTo>
                      <a:pt x="307" y="1152"/>
                    </a:lnTo>
                    <a:lnTo>
                      <a:pt x="324" y="1082"/>
                    </a:lnTo>
                    <a:lnTo>
                      <a:pt x="345" y="1020"/>
                    </a:lnTo>
                    <a:lnTo>
                      <a:pt x="369" y="963"/>
                    </a:lnTo>
                    <a:lnTo>
                      <a:pt x="400" y="907"/>
                    </a:lnTo>
                    <a:lnTo>
                      <a:pt x="259" y="613"/>
                    </a:lnTo>
                    <a:lnTo>
                      <a:pt x="589" y="269"/>
                    </a:lnTo>
                    <a:lnTo>
                      <a:pt x="848" y="392"/>
                    </a:lnTo>
                    <a:lnTo>
                      <a:pt x="886" y="370"/>
                    </a:lnTo>
                    <a:lnTo>
                      <a:pt x="926" y="351"/>
                    </a:lnTo>
                    <a:lnTo>
                      <a:pt x="967" y="334"/>
                    </a:lnTo>
                    <a:lnTo>
                      <a:pt x="1009" y="319"/>
                    </a:lnTo>
                    <a:lnTo>
                      <a:pt x="1049" y="306"/>
                    </a:lnTo>
                    <a:lnTo>
                      <a:pt x="1085" y="295"/>
                    </a:lnTo>
                    <a:lnTo>
                      <a:pt x="118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>
                  <a:ln>
                    <a:noFill/>
                  </a:ln>
                  <a:solidFill>
                    <a:srgbClr val="003865"/>
                  </a:solidFill>
                  <a:effectLst/>
                  <a:uLnTx/>
                  <a:uFillTx/>
                  <a:latin typeface="Mute"/>
                  <a:ea typeface="+mn-ea"/>
                  <a:cs typeface="+mn-cs"/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/>
            </p:nvSpPr>
            <p:spPr bwMode="auto">
              <a:xfrm>
                <a:off x="6320457" y="1508257"/>
                <a:ext cx="733611" cy="715239"/>
              </a:xfrm>
              <a:custGeom>
                <a:avLst/>
                <a:gdLst>
                  <a:gd name="T0" fmla="*/ 550 w 1180"/>
                  <a:gd name="T1" fmla="*/ 370 h 1225"/>
                  <a:gd name="T2" fmla="*/ 477 w 1180"/>
                  <a:gd name="T3" fmla="*/ 392 h 1225"/>
                  <a:gd name="T4" fmla="*/ 419 w 1180"/>
                  <a:gd name="T5" fmla="*/ 435 h 1225"/>
                  <a:gd name="T6" fmla="*/ 378 w 1180"/>
                  <a:gd name="T7" fmla="*/ 495 h 1225"/>
                  <a:gd name="T8" fmla="*/ 357 w 1180"/>
                  <a:gd name="T9" fmla="*/ 570 h 1225"/>
                  <a:gd name="T10" fmla="*/ 357 w 1180"/>
                  <a:gd name="T11" fmla="*/ 655 h 1225"/>
                  <a:gd name="T12" fmla="*/ 378 w 1180"/>
                  <a:gd name="T13" fmla="*/ 730 h 1225"/>
                  <a:gd name="T14" fmla="*/ 419 w 1180"/>
                  <a:gd name="T15" fmla="*/ 790 h 1225"/>
                  <a:gd name="T16" fmla="*/ 477 w 1180"/>
                  <a:gd name="T17" fmla="*/ 833 h 1225"/>
                  <a:gd name="T18" fmla="*/ 550 w 1180"/>
                  <a:gd name="T19" fmla="*/ 855 h 1225"/>
                  <a:gd name="T20" fmla="*/ 632 w 1180"/>
                  <a:gd name="T21" fmla="*/ 855 h 1225"/>
                  <a:gd name="T22" fmla="*/ 703 w 1180"/>
                  <a:gd name="T23" fmla="*/ 833 h 1225"/>
                  <a:gd name="T24" fmla="*/ 762 w 1180"/>
                  <a:gd name="T25" fmla="*/ 790 h 1225"/>
                  <a:gd name="T26" fmla="*/ 802 w 1180"/>
                  <a:gd name="T27" fmla="*/ 730 h 1225"/>
                  <a:gd name="T28" fmla="*/ 824 w 1180"/>
                  <a:gd name="T29" fmla="*/ 655 h 1225"/>
                  <a:gd name="T30" fmla="*/ 824 w 1180"/>
                  <a:gd name="T31" fmla="*/ 570 h 1225"/>
                  <a:gd name="T32" fmla="*/ 802 w 1180"/>
                  <a:gd name="T33" fmla="*/ 495 h 1225"/>
                  <a:gd name="T34" fmla="*/ 762 w 1180"/>
                  <a:gd name="T35" fmla="*/ 435 h 1225"/>
                  <a:gd name="T36" fmla="*/ 703 w 1180"/>
                  <a:gd name="T37" fmla="*/ 392 h 1225"/>
                  <a:gd name="T38" fmla="*/ 632 w 1180"/>
                  <a:gd name="T39" fmla="*/ 370 h 1225"/>
                  <a:gd name="T40" fmla="*/ 472 w 1180"/>
                  <a:gd name="T41" fmla="*/ 0 h 1225"/>
                  <a:gd name="T42" fmla="*/ 708 w 1180"/>
                  <a:gd name="T43" fmla="*/ 147 h 1225"/>
                  <a:gd name="T44" fmla="*/ 750 w 1180"/>
                  <a:gd name="T45" fmla="*/ 154 h 1225"/>
                  <a:gd name="T46" fmla="*/ 786 w 1180"/>
                  <a:gd name="T47" fmla="*/ 173 h 1225"/>
                  <a:gd name="T48" fmla="*/ 827 w 1180"/>
                  <a:gd name="T49" fmla="*/ 196 h 1225"/>
                  <a:gd name="T50" fmla="*/ 1086 w 1180"/>
                  <a:gd name="T51" fmla="*/ 269 h 1225"/>
                  <a:gd name="T52" fmla="*/ 1009 w 1180"/>
                  <a:gd name="T53" fmla="*/ 390 h 1225"/>
                  <a:gd name="T54" fmla="*/ 1035 w 1180"/>
                  <a:gd name="T55" fmla="*/ 455 h 1225"/>
                  <a:gd name="T56" fmla="*/ 1180 w 1180"/>
                  <a:gd name="T57" fmla="*/ 491 h 1225"/>
                  <a:gd name="T58" fmla="*/ 1039 w 1180"/>
                  <a:gd name="T59" fmla="*/ 734 h 1225"/>
                  <a:gd name="T60" fmla="*/ 1031 w 1180"/>
                  <a:gd name="T61" fmla="*/ 777 h 1225"/>
                  <a:gd name="T62" fmla="*/ 1014 w 1180"/>
                  <a:gd name="T63" fmla="*/ 815 h 1225"/>
                  <a:gd name="T64" fmla="*/ 991 w 1180"/>
                  <a:gd name="T65" fmla="*/ 857 h 1225"/>
                  <a:gd name="T66" fmla="*/ 921 w 1180"/>
                  <a:gd name="T67" fmla="*/ 1128 h 1225"/>
                  <a:gd name="T68" fmla="*/ 805 w 1180"/>
                  <a:gd name="T69" fmla="*/ 1047 h 1225"/>
                  <a:gd name="T70" fmla="*/ 743 w 1180"/>
                  <a:gd name="T71" fmla="*/ 1074 h 1225"/>
                  <a:gd name="T72" fmla="*/ 708 w 1180"/>
                  <a:gd name="T73" fmla="*/ 1225 h 1225"/>
                  <a:gd name="T74" fmla="*/ 472 w 1180"/>
                  <a:gd name="T75" fmla="*/ 1078 h 1225"/>
                  <a:gd name="T76" fmla="*/ 431 w 1180"/>
                  <a:gd name="T77" fmla="*/ 1071 h 1225"/>
                  <a:gd name="T78" fmla="*/ 396 w 1180"/>
                  <a:gd name="T79" fmla="*/ 1052 h 1225"/>
                  <a:gd name="T80" fmla="*/ 354 w 1180"/>
                  <a:gd name="T81" fmla="*/ 1029 h 1225"/>
                  <a:gd name="T82" fmla="*/ 95 w 1180"/>
                  <a:gd name="T83" fmla="*/ 956 h 1225"/>
                  <a:gd name="T84" fmla="*/ 172 w 1180"/>
                  <a:gd name="T85" fmla="*/ 835 h 1225"/>
                  <a:gd name="T86" fmla="*/ 147 w 1180"/>
                  <a:gd name="T87" fmla="*/ 772 h 1225"/>
                  <a:gd name="T88" fmla="*/ 0 w 1180"/>
                  <a:gd name="T89" fmla="*/ 734 h 1225"/>
                  <a:gd name="T90" fmla="*/ 143 w 1180"/>
                  <a:gd name="T91" fmla="*/ 491 h 1225"/>
                  <a:gd name="T92" fmla="*/ 149 w 1180"/>
                  <a:gd name="T93" fmla="*/ 448 h 1225"/>
                  <a:gd name="T94" fmla="*/ 167 w 1180"/>
                  <a:gd name="T95" fmla="*/ 410 h 1225"/>
                  <a:gd name="T96" fmla="*/ 189 w 1180"/>
                  <a:gd name="T97" fmla="*/ 368 h 1225"/>
                  <a:gd name="T98" fmla="*/ 260 w 1180"/>
                  <a:gd name="T99" fmla="*/ 99 h 1225"/>
                  <a:gd name="T100" fmla="*/ 376 w 1180"/>
                  <a:gd name="T101" fmla="*/ 178 h 1225"/>
                  <a:gd name="T102" fmla="*/ 437 w 1180"/>
                  <a:gd name="T103" fmla="*/ 151 h 1225"/>
                  <a:gd name="T104" fmla="*/ 472 w 1180"/>
                  <a:gd name="T105" fmla="*/ 0 h 1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180" h="1225">
                    <a:moveTo>
                      <a:pt x="591" y="368"/>
                    </a:moveTo>
                    <a:lnTo>
                      <a:pt x="550" y="370"/>
                    </a:lnTo>
                    <a:lnTo>
                      <a:pt x="512" y="379"/>
                    </a:lnTo>
                    <a:lnTo>
                      <a:pt x="477" y="392"/>
                    </a:lnTo>
                    <a:lnTo>
                      <a:pt x="446" y="412"/>
                    </a:lnTo>
                    <a:lnTo>
                      <a:pt x="419" y="435"/>
                    </a:lnTo>
                    <a:lnTo>
                      <a:pt x="397" y="462"/>
                    </a:lnTo>
                    <a:lnTo>
                      <a:pt x="378" y="495"/>
                    </a:lnTo>
                    <a:lnTo>
                      <a:pt x="366" y="530"/>
                    </a:lnTo>
                    <a:lnTo>
                      <a:pt x="357" y="570"/>
                    </a:lnTo>
                    <a:lnTo>
                      <a:pt x="354" y="613"/>
                    </a:lnTo>
                    <a:lnTo>
                      <a:pt x="357" y="655"/>
                    </a:lnTo>
                    <a:lnTo>
                      <a:pt x="366" y="695"/>
                    </a:lnTo>
                    <a:lnTo>
                      <a:pt x="378" y="730"/>
                    </a:lnTo>
                    <a:lnTo>
                      <a:pt x="397" y="763"/>
                    </a:lnTo>
                    <a:lnTo>
                      <a:pt x="419" y="790"/>
                    </a:lnTo>
                    <a:lnTo>
                      <a:pt x="446" y="815"/>
                    </a:lnTo>
                    <a:lnTo>
                      <a:pt x="477" y="833"/>
                    </a:lnTo>
                    <a:lnTo>
                      <a:pt x="512" y="847"/>
                    </a:lnTo>
                    <a:lnTo>
                      <a:pt x="550" y="855"/>
                    </a:lnTo>
                    <a:lnTo>
                      <a:pt x="591" y="857"/>
                    </a:lnTo>
                    <a:lnTo>
                      <a:pt x="632" y="855"/>
                    </a:lnTo>
                    <a:lnTo>
                      <a:pt x="670" y="847"/>
                    </a:lnTo>
                    <a:lnTo>
                      <a:pt x="703" y="833"/>
                    </a:lnTo>
                    <a:lnTo>
                      <a:pt x="735" y="815"/>
                    </a:lnTo>
                    <a:lnTo>
                      <a:pt x="762" y="790"/>
                    </a:lnTo>
                    <a:lnTo>
                      <a:pt x="785" y="763"/>
                    </a:lnTo>
                    <a:lnTo>
                      <a:pt x="802" y="730"/>
                    </a:lnTo>
                    <a:lnTo>
                      <a:pt x="816" y="695"/>
                    </a:lnTo>
                    <a:lnTo>
                      <a:pt x="824" y="655"/>
                    </a:lnTo>
                    <a:lnTo>
                      <a:pt x="827" y="613"/>
                    </a:lnTo>
                    <a:lnTo>
                      <a:pt x="824" y="570"/>
                    </a:lnTo>
                    <a:lnTo>
                      <a:pt x="816" y="530"/>
                    </a:lnTo>
                    <a:lnTo>
                      <a:pt x="802" y="495"/>
                    </a:lnTo>
                    <a:lnTo>
                      <a:pt x="785" y="462"/>
                    </a:lnTo>
                    <a:lnTo>
                      <a:pt x="762" y="435"/>
                    </a:lnTo>
                    <a:lnTo>
                      <a:pt x="735" y="412"/>
                    </a:lnTo>
                    <a:lnTo>
                      <a:pt x="703" y="392"/>
                    </a:lnTo>
                    <a:lnTo>
                      <a:pt x="670" y="379"/>
                    </a:lnTo>
                    <a:lnTo>
                      <a:pt x="632" y="370"/>
                    </a:lnTo>
                    <a:lnTo>
                      <a:pt x="591" y="368"/>
                    </a:lnTo>
                    <a:close/>
                    <a:moveTo>
                      <a:pt x="472" y="0"/>
                    </a:moveTo>
                    <a:lnTo>
                      <a:pt x="708" y="0"/>
                    </a:lnTo>
                    <a:lnTo>
                      <a:pt x="708" y="147"/>
                    </a:lnTo>
                    <a:lnTo>
                      <a:pt x="730" y="149"/>
                    </a:lnTo>
                    <a:lnTo>
                      <a:pt x="750" y="154"/>
                    </a:lnTo>
                    <a:lnTo>
                      <a:pt x="767" y="162"/>
                    </a:lnTo>
                    <a:lnTo>
                      <a:pt x="786" y="173"/>
                    </a:lnTo>
                    <a:lnTo>
                      <a:pt x="805" y="184"/>
                    </a:lnTo>
                    <a:lnTo>
                      <a:pt x="827" y="196"/>
                    </a:lnTo>
                    <a:lnTo>
                      <a:pt x="921" y="99"/>
                    </a:lnTo>
                    <a:lnTo>
                      <a:pt x="1086" y="269"/>
                    </a:lnTo>
                    <a:lnTo>
                      <a:pt x="991" y="368"/>
                    </a:lnTo>
                    <a:lnTo>
                      <a:pt x="1009" y="390"/>
                    </a:lnTo>
                    <a:lnTo>
                      <a:pt x="1024" y="420"/>
                    </a:lnTo>
                    <a:lnTo>
                      <a:pt x="1035" y="455"/>
                    </a:lnTo>
                    <a:lnTo>
                      <a:pt x="1039" y="491"/>
                    </a:lnTo>
                    <a:lnTo>
                      <a:pt x="1180" y="491"/>
                    </a:lnTo>
                    <a:lnTo>
                      <a:pt x="1180" y="734"/>
                    </a:lnTo>
                    <a:lnTo>
                      <a:pt x="1039" y="734"/>
                    </a:lnTo>
                    <a:lnTo>
                      <a:pt x="1036" y="757"/>
                    </a:lnTo>
                    <a:lnTo>
                      <a:pt x="1031" y="777"/>
                    </a:lnTo>
                    <a:lnTo>
                      <a:pt x="1024" y="796"/>
                    </a:lnTo>
                    <a:lnTo>
                      <a:pt x="1014" y="815"/>
                    </a:lnTo>
                    <a:lnTo>
                      <a:pt x="1003" y="835"/>
                    </a:lnTo>
                    <a:lnTo>
                      <a:pt x="991" y="857"/>
                    </a:lnTo>
                    <a:lnTo>
                      <a:pt x="1086" y="956"/>
                    </a:lnTo>
                    <a:lnTo>
                      <a:pt x="921" y="1128"/>
                    </a:lnTo>
                    <a:lnTo>
                      <a:pt x="827" y="1029"/>
                    </a:lnTo>
                    <a:lnTo>
                      <a:pt x="805" y="1047"/>
                    </a:lnTo>
                    <a:lnTo>
                      <a:pt x="776" y="1063"/>
                    </a:lnTo>
                    <a:lnTo>
                      <a:pt x="743" y="1074"/>
                    </a:lnTo>
                    <a:lnTo>
                      <a:pt x="708" y="1078"/>
                    </a:lnTo>
                    <a:lnTo>
                      <a:pt x="708" y="1225"/>
                    </a:lnTo>
                    <a:lnTo>
                      <a:pt x="472" y="1225"/>
                    </a:lnTo>
                    <a:lnTo>
                      <a:pt x="472" y="1078"/>
                    </a:lnTo>
                    <a:lnTo>
                      <a:pt x="449" y="1076"/>
                    </a:lnTo>
                    <a:lnTo>
                      <a:pt x="431" y="1071"/>
                    </a:lnTo>
                    <a:lnTo>
                      <a:pt x="413" y="1063"/>
                    </a:lnTo>
                    <a:lnTo>
                      <a:pt x="396" y="1052"/>
                    </a:lnTo>
                    <a:lnTo>
                      <a:pt x="376" y="1041"/>
                    </a:lnTo>
                    <a:lnTo>
                      <a:pt x="354" y="1029"/>
                    </a:lnTo>
                    <a:lnTo>
                      <a:pt x="260" y="1128"/>
                    </a:lnTo>
                    <a:lnTo>
                      <a:pt x="95" y="956"/>
                    </a:lnTo>
                    <a:lnTo>
                      <a:pt x="189" y="857"/>
                    </a:lnTo>
                    <a:lnTo>
                      <a:pt x="172" y="835"/>
                    </a:lnTo>
                    <a:lnTo>
                      <a:pt x="157" y="805"/>
                    </a:lnTo>
                    <a:lnTo>
                      <a:pt x="147" y="772"/>
                    </a:lnTo>
                    <a:lnTo>
                      <a:pt x="143" y="734"/>
                    </a:lnTo>
                    <a:lnTo>
                      <a:pt x="0" y="734"/>
                    </a:lnTo>
                    <a:lnTo>
                      <a:pt x="0" y="491"/>
                    </a:lnTo>
                    <a:lnTo>
                      <a:pt x="143" y="491"/>
                    </a:lnTo>
                    <a:lnTo>
                      <a:pt x="144" y="468"/>
                    </a:lnTo>
                    <a:lnTo>
                      <a:pt x="149" y="448"/>
                    </a:lnTo>
                    <a:lnTo>
                      <a:pt x="157" y="429"/>
                    </a:lnTo>
                    <a:lnTo>
                      <a:pt x="167" y="410"/>
                    </a:lnTo>
                    <a:lnTo>
                      <a:pt x="178" y="390"/>
                    </a:lnTo>
                    <a:lnTo>
                      <a:pt x="189" y="368"/>
                    </a:lnTo>
                    <a:lnTo>
                      <a:pt x="95" y="269"/>
                    </a:lnTo>
                    <a:lnTo>
                      <a:pt x="260" y="99"/>
                    </a:lnTo>
                    <a:lnTo>
                      <a:pt x="354" y="196"/>
                    </a:lnTo>
                    <a:lnTo>
                      <a:pt x="376" y="178"/>
                    </a:lnTo>
                    <a:lnTo>
                      <a:pt x="404" y="162"/>
                    </a:lnTo>
                    <a:lnTo>
                      <a:pt x="437" y="151"/>
                    </a:lnTo>
                    <a:lnTo>
                      <a:pt x="472" y="147"/>
                    </a:lnTo>
                    <a:lnTo>
                      <a:pt x="4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>
                  <a:ln>
                    <a:noFill/>
                  </a:ln>
                  <a:solidFill>
                    <a:srgbClr val="003865"/>
                  </a:solidFill>
                  <a:effectLst/>
                  <a:uLnTx/>
                  <a:uFillTx/>
                  <a:latin typeface="Mute"/>
                  <a:ea typeface="+mn-ea"/>
                  <a:cs typeface="+mn-cs"/>
                </a:endParaRPr>
              </a:p>
            </p:txBody>
          </p:sp>
          <p:sp>
            <p:nvSpPr>
              <p:cNvPr id="76" name="Freeform 30"/>
              <p:cNvSpPr>
                <a:spLocks noEditPoints="1"/>
              </p:cNvSpPr>
              <p:nvPr/>
            </p:nvSpPr>
            <p:spPr bwMode="auto">
              <a:xfrm>
                <a:off x="6027384" y="2796739"/>
                <a:ext cx="1026682" cy="1002736"/>
              </a:xfrm>
              <a:custGeom>
                <a:avLst/>
                <a:gdLst>
                  <a:gd name="T0" fmla="*/ 775 w 1652"/>
                  <a:gd name="T1" fmla="*/ 495 h 1717"/>
                  <a:gd name="T2" fmla="*/ 680 w 1652"/>
                  <a:gd name="T3" fmla="*/ 526 h 1717"/>
                  <a:gd name="T4" fmla="*/ 597 w 1652"/>
                  <a:gd name="T5" fmla="*/ 583 h 1717"/>
                  <a:gd name="T6" fmla="*/ 531 w 1652"/>
                  <a:gd name="T7" fmla="*/ 661 h 1717"/>
                  <a:gd name="T8" fmla="*/ 488 w 1652"/>
                  <a:gd name="T9" fmla="*/ 754 h 1717"/>
                  <a:gd name="T10" fmla="*/ 472 w 1652"/>
                  <a:gd name="T11" fmla="*/ 858 h 1717"/>
                  <a:gd name="T12" fmla="*/ 488 w 1652"/>
                  <a:gd name="T13" fmla="*/ 962 h 1717"/>
                  <a:gd name="T14" fmla="*/ 531 w 1652"/>
                  <a:gd name="T15" fmla="*/ 1055 h 1717"/>
                  <a:gd name="T16" fmla="*/ 597 w 1652"/>
                  <a:gd name="T17" fmla="*/ 1133 h 1717"/>
                  <a:gd name="T18" fmla="*/ 680 w 1652"/>
                  <a:gd name="T19" fmla="*/ 1190 h 1717"/>
                  <a:gd name="T20" fmla="*/ 775 w 1652"/>
                  <a:gd name="T21" fmla="*/ 1222 h 1717"/>
                  <a:gd name="T22" fmla="*/ 878 w 1652"/>
                  <a:gd name="T23" fmla="*/ 1222 h 1717"/>
                  <a:gd name="T24" fmla="*/ 973 w 1652"/>
                  <a:gd name="T25" fmla="*/ 1190 h 1717"/>
                  <a:gd name="T26" fmla="*/ 1055 w 1652"/>
                  <a:gd name="T27" fmla="*/ 1133 h 1717"/>
                  <a:gd name="T28" fmla="*/ 1122 w 1652"/>
                  <a:gd name="T29" fmla="*/ 1055 h 1717"/>
                  <a:gd name="T30" fmla="*/ 1164 w 1652"/>
                  <a:gd name="T31" fmla="*/ 962 h 1717"/>
                  <a:gd name="T32" fmla="*/ 1180 w 1652"/>
                  <a:gd name="T33" fmla="*/ 858 h 1717"/>
                  <a:gd name="T34" fmla="*/ 1164 w 1652"/>
                  <a:gd name="T35" fmla="*/ 754 h 1717"/>
                  <a:gd name="T36" fmla="*/ 1122 w 1652"/>
                  <a:gd name="T37" fmla="*/ 661 h 1717"/>
                  <a:gd name="T38" fmla="*/ 1055 w 1652"/>
                  <a:gd name="T39" fmla="*/ 583 h 1717"/>
                  <a:gd name="T40" fmla="*/ 973 w 1652"/>
                  <a:gd name="T41" fmla="*/ 526 h 1717"/>
                  <a:gd name="T42" fmla="*/ 878 w 1652"/>
                  <a:gd name="T43" fmla="*/ 495 h 1717"/>
                  <a:gd name="T44" fmla="*/ 709 w 1652"/>
                  <a:gd name="T45" fmla="*/ 0 h 1717"/>
                  <a:gd name="T46" fmla="*/ 991 w 1652"/>
                  <a:gd name="T47" fmla="*/ 147 h 1717"/>
                  <a:gd name="T48" fmla="*/ 1098 w 1652"/>
                  <a:gd name="T49" fmla="*/ 187 h 1717"/>
                  <a:gd name="T50" fmla="*/ 1204 w 1652"/>
                  <a:gd name="T51" fmla="*/ 246 h 1717"/>
                  <a:gd name="T52" fmla="*/ 1487 w 1652"/>
                  <a:gd name="T53" fmla="*/ 318 h 1717"/>
                  <a:gd name="T54" fmla="*/ 1447 w 1652"/>
                  <a:gd name="T55" fmla="*/ 521 h 1717"/>
                  <a:gd name="T56" fmla="*/ 1492 w 1652"/>
                  <a:gd name="T57" fmla="*/ 632 h 1717"/>
                  <a:gd name="T58" fmla="*/ 1652 w 1652"/>
                  <a:gd name="T59" fmla="*/ 736 h 1717"/>
                  <a:gd name="T60" fmla="*/ 1511 w 1652"/>
                  <a:gd name="T61" fmla="*/ 1029 h 1717"/>
                  <a:gd name="T62" fmla="*/ 1472 w 1652"/>
                  <a:gd name="T63" fmla="*/ 1140 h 1717"/>
                  <a:gd name="T64" fmla="*/ 1416 w 1652"/>
                  <a:gd name="T65" fmla="*/ 1250 h 1717"/>
                  <a:gd name="T66" fmla="*/ 1346 w 1652"/>
                  <a:gd name="T67" fmla="*/ 1544 h 1717"/>
                  <a:gd name="T68" fmla="*/ 1150 w 1652"/>
                  <a:gd name="T69" fmla="*/ 1504 h 1717"/>
                  <a:gd name="T70" fmla="*/ 1044 w 1652"/>
                  <a:gd name="T71" fmla="*/ 1550 h 1717"/>
                  <a:gd name="T72" fmla="*/ 944 w 1652"/>
                  <a:gd name="T73" fmla="*/ 1717 h 1717"/>
                  <a:gd name="T74" fmla="*/ 685 w 1652"/>
                  <a:gd name="T75" fmla="*/ 1593 h 1717"/>
                  <a:gd name="T76" fmla="*/ 579 w 1652"/>
                  <a:gd name="T77" fmla="*/ 1553 h 1717"/>
                  <a:gd name="T78" fmla="*/ 472 w 1652"/>
                  <a:gd name="T79" fmla="*/ 1494 h 1717"/>
                  <a:gd name="T80" fmla="*/ 166 w 1652"/>
                  <a:gd name="T81" fmla="*/ 1398 h 1717"/>
                  <a:gd name="T82" fmla="*/ 206 w 1652"/>
                  <a:gd name="T83" fmla="*/ 1196 h 1717"/>
                  <a:gd name="T84" fmla="*/ 161 w 1652"/>
                  <a:gd name="T85" fmla="*/ 1085 h 1717"/>
                  <a:gd name="T86" fmla="*/ 0 w 1652"/>
                  <a:gd name="T87" fmla="*/ 980 h 1717"/>
                  <a:gd name="T88" fmla="*/ 119 w 1652"/>
                  <a:gd name="T89" fmla="*/ 711 h 1717"/>
                  <a:gd name="T90" fmla="*/ 157 w 1652"/>
                  <a:gd name="T91" fmla="*/ 600 h 1717"/>
                  <a:gd name="T92" fmla="*/ 213 w 1652"/>
                  <a:gd name="T93" fmla="*/ 491 h 1717"/>
                  <a:gd name="T94" fmla="*/ 307 w 1652"/>
                  <a:gd name="T95" fmla="*/ 173 h 1717"/>
                  <a:gd name="T96" fmla="*/ 502 w 1652"/>
                  <a:gd name="T97" fmla="*/ 213 h 1717"/>
                  <a:gd name="T98" fmla="*/ 609 w 1652"/>
                  <a:gd name="T99" fmla="*/ 166 h 1717"/>
                  <a:gd name="T100" fmla="*/ 709 w 1652"/>
                  <a:gd name="T101" fmla="*/ 0 h 17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652" h="1717">
                    <a:moveTo>
                      <a:pt x="826" y="491"/>
                    </a:moveTo>
                    <a:lnTo>
                      <a:pt x="775" y="495"/>
                    </a:lnTo>
                    <a:lnTo>
                      <a:pt x="726" y="507"/>
                    </a:lnTo>
                    <a:lnTo>
                      <a:pt x="680" y="526"/>
                    </a:lnTo>
                    <a:lnTo>
                      <a:pt x="636" y="551"/>
                    </a:lnTo>
                    <a:lnTo>
                      <a:pt x="597" y="583"/>
                    </a:lnTo>
                    <a:lnTo>
                      <a:pt x="561" y="620"/>
                    </a:lnTo>
                    <a:lnTo>
                      <a:pt x="531" y="661"/>
                    </a:lnTo>
                    <a:lnTo>
                      <a:pt x="506" y="706"/>
                    </a:lnTo>
                    <a:lnTo>
                      <a:pt x="488" y="754"/>
                    </a:lnTo>
                    <a:lnTo>
                      <a:pt x="477" y="806"/>
                    </a:lnTo>
                    <a:lnTo>
                      <a:pt x="472" y="858"/>
                    </a:lnTo>
                    <a:lnTo>
                      <a:pt x="477" y="911"/>
                    </a:lnTo>
                    <a:lnTo>
                      <a:pt x="488" y="962"/>
                    </a:lnTo>
                    <a:lnTo>
                      <a:pt x="506" y="1010"/>
                    </a:lnTo>
                    <a:lnTo>
                      <a:pt x="531" y="1055"/>
                    </a:lnTo>
                    <a:lnTo>
                      <a:pt x="561" y="1097"/>
                    </a:lnTo>
                    <a:lnTo>
                      <a:pt x="597" y="1133"/>
                    </a:lnTo>
                    <a:lnTo>
                      <a:pt x="636" y="1164"/>
                    </a:lnTo>
                    <a:lnTo>
                      <a:pt x="680" y="1190"/>
                    </a:lnTo>
                    <a:lnTo>
                      <a:pt x="726" y="1210"/>
                    </a:lnTo>
                    <a:lnTo>
                      <a:pt x="775" y="1222"/>
                    </a:lnTo>
                    <a:lnTo>
                      <a:pt x="826" y="1225"/>
                    </a:lnTo>
                    <a:lnTo>
                      <a:pt x="878" y="1222"/>
                    </a:lnTo>
                    <a:lnTo>
                      <a:pt x="926" y="1210"/>
                    </a:lnTo>
                    <a:lnTo>
                      <a:pt x="973" y="1190"/>
                    </a:lnTo>
                    <a:lnTo>
                      <a:pt x="1017" y="1164"/>
                    </a:lnTo>
                    <a:lnTo>
                      <a:pt x="1055" y="1133"/>
                    </a:lnTo>
                    <a:lnTo>
                      <a:pt x="1092" y="1097"/>
                    </a:lnTo>
                    <a:lnTo>
                      <a:pt x="1122" y="1055"/>
                    </a:lnTo>
                    <a:lnTo>
                      <a:pt x="1147" y="1010"/>
                    </a:lnTo>
                    <a:lnTo>
                      <a:pt x="1164" y="962"/>
                    </a:lnTo>
                    <a:lnTo>
                      <a:pt x="1175" y="911"/>
                    </a:lnTo>
                    <a:lnTo>
                      <a:pt x="1180" y="858"/>
                    </a:lnTo>
                    <a:lnTo>
                      <a:pt x="1175" y="806"/>
                    </a:lnTo>
                    <a:lnTo>
                      <a:pt x="1164" y="754"/>
                    </a:lnTo>
                    <a:lnTo>
                      <a:pt x="1147" y="706"/>
                    </a:lnTo>
                    <a:lnTo>
                      <a:pt x="1122" y="661"/>
                    </a:lnTo>
                    <a:lnTo>
                      <a:pt x="1092" y="620"/>
                    </a:lnTo>
                    <a:lnTo>
                      <a:pt x="1055" y="583"/>
                    </a:lnTo>
                    <a:lnTo>
                      <a:pt x="1017" y="551"/>
                    </a:lnTo>
                    <a:lnTo>
                      <a:pt x="973" y="526"/>
                    </a:lnTo>
                    <a:lnTo>
                      <a:pt x="926" y="507"/>
                    </a:lnTo>
                    <a:lnTo>
                      <a:pt x="878" y="495"/>
                    </a:lnTo>
                    <a:lnTo>
                      <a:pt x="826" y="491"/>
                    </a:lnTo>
                    <a:close/>
                    <a:moveTo>
                      <a:pt x="709" y="0"/>
                    </a:moveTo>
                    <a:lnTo>
                      <a:pt x="944" y="0"/>
                    </a:lnTo>
                    <a:lnTo>
                      <a:pt x="991" y="147"/>
                    </a:lnTo>
                    <a:lnTo>
                      <a:pt x="1044" y="166"/>
                    </a:lnTo>
                    <a:lnTo>
                      <a:pt x="1098" y="187"/>
                    </a:lnTo>
                    <a:lnTo>
                      <a:pt x="1150" y="213"/>
                    </a:lnTo>
                    <a:lnTo>
                      <a:pt x="1204" y="246"/>
                    </a:lnTo>
                    <a:lnTo>
                      <a:pt x="1322" y="147"/>
                    </a:lnTo>
                    <a:lnTo>
                      <a:pt x="1487" y="318"/>
                    </a:lnTo>
                    <a:lnTo>
                      <a:pt x="1416" y="465"/>
                    </a:lnTo>
                    <a:lnTo>
                      <a:pt x="1447" y="521"/>
                    </a:lnTo>
                    <a:lnTo>
                      <a:pt x="1472" y="576"/>
                    </a:lnTo>
                    <a:lnTo>
                      <a:pt x="1492" y="632"/>
                    </a:lnTo>
                    <a:lnTo>
                      <a:pt x="1511" y="687"/>
                    </a:lnTo>
                    <a:lnTo>
                      <a:pt x="1652" y="736"/>
                    </a:lnTo>
                    <a:lnTo>
                      <a:pt x="1652" y="980"/>
                    </a:lnTo>
                    <a:lnTo>
                      <a:pt x="1511" y="1029"/>
                    </a:lnTo>
                    <a:lnTo>
                      <a:pt x="1492" y="1085"/>
                    </a:lnTo>
                    <a:lnTo>
                      <a:pt x="1472" y="1140"/>
                    </a:lnTo>
                    <a:lnTo>
                      <a:pt x="1447" y="1196"/>
                    </a:lnTo>
                    <a:lnTo>
                      <a:pt x="1416" y="1250"/>
                    </a:lnTo>
                    <a:lnTo>
                      <a:pt x="1511" y="1372"/>
                    </a:lnTo>
                    <a:lnTo>
                      <a:pt x="1346" y="1544"/>
                    </a:lnTo>
                    <a:lnTo>
                      <a:pt x="1204" y="1471"/>
                    </a:lnTo>
                    <a:lnTo>
                      <a:pt x="1150" y="1504"/>
                    </a:lnTo>
                    <a:lnTo>
                      <a:pt x="1098" y="1528"/>
                    </a:lnTo>
                    <a:lnTo>
                      <a:pt x="1044" y="1550"/>
                    </a:lnTo>
                    <a:lnTo>
                      <a:pt x="991" y="1568"/>
                    </a:lnTo>
                    <a:lnTo>
                      <a:pt x="944" y="1717"/>
                    </a:lnTo>
                    <a:lnTo>
                      <a:pt x="709" y="1717"/>
                    </a:lnTo>
                    <a:lnTo>
                      <a:pt x="685" y="1593"/>
                    </a:lnTo>
                    <a:lnTo>
                      <a:pt x="631" y="1574"/>
                    </a:lnTo>
                    <a:lnTo>
                      <a:pt x="579" y="1553"/>
                    </a:lnTo>
                    <a:lnTo>
                      <a:pt x="526" y="1527"/>
                    </a:lnTo>
                    <a:lnTo>
                      <a:pt x="472" y="1494"/>
                    </a:lnTo>
                    <a:lnTo>
                      <a:pt x="331" y="1568"/>
                    </a:lnTo>
                    <a:lnTo>
                      <a:pt x="166" y="1398"/>
                    </a:lnTo>
                    <a:lnTo>
                      <a:pt x="237" y="1250"/>
                    </a:lnTo>
                    <a:lnTo>
                      <a:pt x="206" y="1196"/>
                    </a:lnTo>
                    <a:lnTo>
                      <a:pt x="181" y="1140"/>
                    </a:lnTo>
                    <a:lnTo>
                      <a:pt x="161" y="1085"/>
                    </a:lnTo>
                    <a:lnTo>
                      <a:pt x="142" y="1029"/>
                    </a:lnTo>
                    <a:lnTo>
                      <a:pt x="0" y="980"/>
                    </a:lnTo>
                    <a:lnTo>
                      <a:pt x="0" y="736"/>
                    </a:lnTo>
                    <a:lnTo>
                      <a:pt x="119" y="711"/>
                    </a:lnTo>
                    <a:lnTo>
                      <a:pt x="137" y="656"/>
                    </a:lnTo>
                    <a:lnTo>
                      <a:pt x="157" y="600"/>
                    </a:lnTo>
                    <a:lnTo>
                      <a:pt x="182" y="546"/>
                    </a:lnTo>
                    <a:lnTo>
                      <a:pt x="213" y="491"/>
                    </a:lnTo>
                    <a:lnTo>
                      <a:pt x="142" y="343"/>
                    </a:lnTo>
                    <a:lnTo>
                      <a:pt x="307" y="173"/>
                    </a:lnTo>
                    <a:lnTo>
                      <a:pt x="448" y="246"/>
                    </a:lnTo>
                    <a:lnTo>
                      <a:pt x="502" y="213"/>
                    </a:lnTo>
                    <a:lnTo>
                      <a:pt x="555" y="187"/>
                    </a:lnTo>
                    <a:lnTo>
                      <a:pt x="609" y="166"/>
                    </a:lnTo>
                    <a:lnTo>
                      <a:pt x="661" y="147"/>
                    </a:lnTo>
                    <a:lnTo>
                      <a:pt x="70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>
                  <a:ln>
                    <a:noFill/>
                  </a:ln>
                  <a:solidFill>
                    <a:srgbClr val="003865"/>
                  </a:solidFill>
                  <a:effectLst/>
                  <a:uLnTx/>
                  <a:uFillTx/>
                  <a:latin typeface="Mute"/>
                  <a:ea typeface="+mn-ea"/>
                  <a:cs typeface="+mn-cs"/>
                </a:endParaRPr>
              </a:p>
            </p:txBody>
          </p:sp>
        </p:grpSp>
      </p:grpSp>
      <p:sp>
        <p:nvSpPr>
          <p:cNvPr id="77" name="Rectangle 76"/>
          <p:cNvSpPr/>
          <p:nvPr/>
        </p:nvSpPr>
        <p:spPr>
          <a:xfrm>
            <a:off x="927064" y="4090321"/>
            <a:ext cx="33704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EE3D8B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Inertia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We fail to act, sometimes because there is too much choice and information out there. 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729953" y="4127931"/>
            <a:ext cx="34479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8246AF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Not taking a holistic view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It’s easier to deal with one decision at a time.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5313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Defining Financial Wellbeing – Mercer Framework</a:t>
            </a:r>
            <a:br>
              <a:rPr lang="en-GB" dirty="0"/>
            </a:br>
            <a:r>
              <a:rPr lang="en-GB" sz="2400" dirty="0">
                <a:solidFill>
                  <a:schemeClr val="tx2"/>
                </a:solidFill>
              </a:rPr>
              <a:t>Addressing all needs – the 4 Elements</a:t>
            </a:r>
          </a:p>
        </p:txBody>
      </p:sp>
      <p:sp>
        <p:nvSpPr>
          <p:cNvPr id="6" name="Rectangle 5"/>
          <p:cNvSpPr/>
          <p:nvPr/>
        </p:nvSpPr>
        <p:spPr>
          <a:xfrm rot="16200000">
            <a:off x="455063" y="2406159"/>
            <a:ext cx="1145024" cy="6423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Freedom</a:t>
            </a:r>
          </a:p>
        </p:txBody>
      </p:sp>
      <p:sp>
        <p:nvSpPr>
          <p:cNvPr id="7" name="Rectangle 6"/>
          <p:cNvSpPr/>
          <p:nvPr/>
        </p:nvSpPr>
        <p:spPr>
          <a:xfrm rot="16200000">
            <a:off x="323136" y="4785462"/>
            <a:ext cx="1408879" cy="6423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Security</a:t>
            </a:r>
          </a:p>
        </p:txBody>
      </p:sp>
      <p:sp>
        <p:nvSpPr>
          <p:cNvPr id="8" name="Rectangle 7"/>
          <p:cNvSpPr/>
          <p:nvPr/>
        </p:nvSpPr>
        <p:spPr>
          <a:xfrm>
            <a:off x="2085738" y="1287408"/>
            <a:ext cx="3716127" cy="6423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Present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6622532" y="1251174"/>
            <a:ext cx="3687832" cy="6423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rPr>
              <a:t>Future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6126859" y="1746088"/>
            <a:ext cx="0" cy="4392488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6622532" y="4145450"/>
            <a:ext cx="3687832" cy="1536135"/>
            <a:chOff x="6622532" y="4145450"/>
            <a:chExt cx="3687832" cy="1536135"/>
          </a:xfrm>
        </p:grpSpPr>
        <p:sp>
          <p:nvSpPr>
            <p:cNvPr id="12" name="TextBox 11"/>
            <p:cNvSpPr txBox="1"/>
            <p:nvPr/>
          </p:nvSpPr>
          <p:spPr>
            <a:xfrm>
              <a:off x="6622532" y="5045694"/>
              <a:ext cx="3687832" cy="635891"/>
            </a:xfrm>
            <a:prstGeom prst="rect">
              <a:avLst/>
            </a:prstGeom>
            <a:noFill/>
          </p:spPr>
          <p:txBody>
            <a:bodyPr lIns="72000" tIns="72000" rIns="72000" bIns="7200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100" normalizeH="0" baseline="0" noProof="0" dirty="0">
                  <a:ln>
                    <a:noFill/>
                  </a:ln>
                  <a:solidFill>
                    <a:srgbClr val="EE3D8B"/>
                  </a:solidFill>
                  <a:effectLst/>
                  <a:uLnTx/>
                  <a:uFillTx/>
                  <a:latin typeface="Mute"/>
                  <a:ea typeface="+mn-ea"/>
                  <a:cs typeface="Times New Roman" panose="02020603050405020304" pitchFamily="18" charset="0"/>
                </a:rPr>
                <a:t>On track for the future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3865"/>
                  </a:solidFill>
                  <a:effectLst/>
                  <a:uLnTx/>
                  <a:uFillTx/>
                  <a:latin typeface="Mute"/>
                  <a:ea typeface="+mn-ea"/>
                  <a:cs typeface="Times New Roman" panose="02020603050405020304" pitchFamily="18" charset="0"/>
                </a:rPr>
                <a:t>Having a plan for the future and saving towards it.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1" i="0" u="none" strike="noStrike" kern="1200" cap="none" spc="100" normalizeH="0" baseline="0" noProof="0" dirty="0">
                <a:ln>
                  <a:noFill/>
                </a:ln>
                <a:solidFill>
                  <a:srgbClr val="EE3D8B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71" name="Picture 70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5607" t="5595" r="35414" b="4699"/>
            <a:stretch/>
          </p:blipFill>
          <p:spPr>
            <a:xfrm>
              <a:off x="8142344" y="4145450"/>
              <a:ext cx="644389" cy="874128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6622532" y="2142556"/>
            <a:ext cx="3687833" cy="1386321"/>
            <a:chOff x="6622532" y="2142556"/>
            <a:chExt cx="3687833" cy="1386321"/>
          </a:xfrm>
        </p:grpSpPr>
        <p:sp>
          <p:nvSpPr>
            <p:cNvPr id="11" name="TextBox 10"/>
            <p:cNvSpPr txBox="1"/>
            <p:nvPr/>
          </p:nvSpPr>
          <p:spPr>
            <a:xfrm>
              <a:off x="6622532" y="2892986"/>
              <a:ext cx="3687833" cy="635891"/>
            </a:xfrm>
            <a:prstGeom prst="rect">
              <a:avLst/>
            </a:prstGeom>
            <a:noFill/>
          </p:spPr>
          <p:txBody>
            <a:bodyPr lIns="72000" tIns="72000" rIns="72000" bIns="7200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100" normalizeH="0" baseline="0" noProof="0" dirty="0">
                  <a:ln>
                    <a:noFill/>
                  </a:ln>
                  <a:solidFill>
                    <a:srgbClr val="00968F"/>
                  </a:solidFill>
                  <a:effectLst/>
                  <a:uLnTx/>
                  <a:uFillTx/>
                  <a:latin typeface="Mute"/>
                  <a:ea typeface="+mn-ea"/>
                  <a:cs typeface="Times New Roman" panose="02020603050405020304" pitchFamily="18" charset="0"/>
                </a:rPr>
                <a:t>Freedom to make choices in life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3865"/>
                  </a:solidFill>
                  <a:effectLst/>
                  <a:uLnTx/>
                  <a:uFillTx/>
                  <a:latin typeface="Mute"/>
                  <a:ea typeface="+mn-ea"/>
                  <a:cs typeface="Times New Roman" panose="02020603050405020304" pitchFamily="18" charset="0"/>
                </a:rPr>
                <a:t>Including access to resources or financial guidance to improve their situation.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1200" cap="none" spc="100" normalizeH="0" baseline="0" noProof="0" dirty="0">
                <a:ln>
                  <a:noFill/>
                </a:ln>
                <a:solidFill>
                  <a:srgbClr val="00968F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73" name="Picture 72"/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2700" t="11209" r="32799" b="10596"/>
            <a:stretch/>
          </p:blipFill>
          <p:spPr>
            <a:xfrm>
              <a:off x="8098531" y="2142556"/>
              <a:ext cx="732016" cy="727053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2135617" y="4259826"/>
            <a:ext cx="3671099" cy="1417444"/>
            <a:chOff x="2135617" y="4259826"/>
            <a:chExt cx="3671099" cy="1417444"/>
          </a:xfrm>
        </p:grpSpPr>
        <p:sp>
          <p:nvSpPr>
            <p:cNvPr id="14" name="TextBox 13"/>
            <p:cNvSpPr txBox="1"/>
            <p:nvPr/>
          </p:nvSpPr>
          <p:spPr>
            <a:xfrm>
              <a:off x="2135617" y="5041379"/>
              <a:ext cx="3671099" cy="635891"/>
            </a:xfrm>
            <a:prstGeom prst="rect">
              <a:avLst/>
            </a:prstGeom>
            <a:noFill/>
          </p:spPr>
          <p:txBody>
            <a:bodyPr lIns="72000" tIns="72000" rIns="72000" bIns="7200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100" normalizeH="0" baseline="0" noProof="0" dirty="0">
                  <a:ln>
                    <a:noFill/>
                  </a:ln>
                  <a:solidFill>
                    <a:srgbClr val="00968F"/>
                  </a:solidFill>
                  <a:effectLst/>
                  <a:uLnTx/>
                  <a:uFillTx/>
                  <a:latin typeface="Mute"/>
                  <a:ea typeface="+mn-ea"/>
                  <a:cs typeface="Times New Roman" panose="02020603050405020304" pitchFamily="18" charset="0"/>
                </a:rPr>
                <a:t>Prepared for the unexpected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3865"/>
                  </a:solidFill>
                  <a:effectLst/>
                  <a:uLnTx/>
                  <a:uFillTx/>
                  <a:latin typeface="Mute"/>
                  <a:ea typeface="+mn-ea"/>
                  <a:cs typeface="Times New Roman" panose="02020603050405020304" pitchFamily="18" charset="0"/>
                </a:rPr>
                <a:t>Having the capacity to absorb a financial shock.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1200" cap="none" spc="100" normalizeH="0" baseline="0" noProof="0" dirty="0">
                <a:ln>
                  <a:noFill/>
                </a:ln>
                <a:solidFill>
                  <a:srgbClr val="00968F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76" name="Picture 75"/>
            <p:cNvPicPr>
              <a:picLocks noChangeAspect="1"/>
            </p:cNvPicPr>
            <p:nvPr/>
          </p:nvPicPr>
          <p:blipFill rotWithShape="1"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3117" t="11445" r="33166" b="10828"/>
            <a:stretch/>
          </p:blipFill>
          <p:spPr>
            <a:xfrm>
              <a:off x="3697064" y="4259826"/>
              <a:ext cx="681395" cy="688348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2138041" y="2066783"/>
            <a:ext cx="3666249" cy="1450856"/>
            <a:chOff x="2138041" y="2066783"/>
            <a:chExt cx="3666249" cy="1450856"/>
          </a:xfrm>
        </p:grpSpPr>
        <p:sp>
          <p:nvSpPr>
            <p:cNvPr id="13" name="TextBox 12"/>
            <p:cNvSpPr txBox="1"/>
            <p:nvPr/>
          </p:nvSpPr>
          <p:spPr>
            <a:xfrm>
              <a:off x="2138041" y="2881748"/>
              <a:ext cx="3666249" cy="635891"/>
            </a:xfrm>
            <a:prstGeom prst="rect">
              <a:avLst/>
            </a:prstGeom>
            <a:noFill/>
          </p:spPr>
          <p:txBody>
            <a:bodyPr lIns="72000" tIns="72000" rIns="72000" bIns="7200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100" normalizeH="0" baseline="0" noProof="0" dirty="0">
                  <a:ln>
                    <a:noFill/>
                  </a:ln>
                  <a:solidFill>
                    <a:srgbClr val="EE3D8B"/>
                  </a:solidFill>
                  <a:effectLst/>
                  <a:uLnTx/>
                  <a:uFillTx/>
                  <a:latin typeface="Mute"/>
                  <a:ea typeface="+mn-ea"/>
                  <a:cs typeface="Times New Roman" panose="02020603050405020304" pitchFamily="18" charset="0"/>
                </a:rPr>
                <a:t>Control over the day-to-day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3865"/>
                  </a:solidFill>
                  <a:effectLst/>
                  <a:uLnTx/>
                  <a:uFillTx/>
                  <a:latin typeface="Mute"/>
                  <a:ea typeface="+mn-ea"/>
                  <a:cs typeface="Times New Roman" panose="02020603050405020304" pitchFamily="18" charset="0"/>
                </a:rPr>
                <a:t>Not overspending income. Debt and expenses are manageable.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1200" cap="none" spc="100" normalizeH="0" baseline="0" noProof="0" dirty="0">
                <a:ln>
                  <a:noFill/>
                </a:ln>
                <a:solidFill>
                  <a:srgbClr val="EE3D8B"/>
                </a:solidFill>
                <a:effectLst/>
                <a:uLnTx/>
                <a:uFillTx/>
                <a:latin typeface="Mute"/>
                <a:ea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 rotWithShape="1"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5666" t="3836" r="35600" b="4786"/>
            <a:stretch/>
          </p:blipFill>
          <p:spPr>
            <a:xfrm>
              <a:off x="3655764" y="2066783"/>
              <a:ext cx="576074" cy="802826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353228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Supporting </a:t>
            </a:r>
            <a:r>
              <a:rPr lang="en-GB" dirty="0"/>
              <a:t>Financial </a:t>
            </a:r>
            <a:r>
              <a:rPr lang="en-GB" dirty="0" smtClean="0"/>
              <a:t>Wellbeing</a:t>
            </a:r>
            <a:r>
              <a:rPr lang="en-GB" dirty="0"/>
              <a:t/>
            </a:r>
            <a:br>
              <a:rPr lang="en-GB" dirty="0"/>
            </a:br>
            <a:endParaRPr lang="en-GB" sz="2400" dirty="0">
              <a:solidFill>
                <a:schemeClr val="tx2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/>
          <a:srcRect b="35885"/>
          <a:stretch/>
        </p:blipFill>
        <p:spPr>
          <a:xfrm>
            <a:off x="1297977" y="1524000"/>
            <a:ext cx="9536647" cy="40233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07384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F73FCFD-3152-CB4F-9E4A-7BB94601DB93}"/>
              </a:ext>
            </a:extLst>
          </p:cNvPr>
          <p:cNvSpPr txBox="1">
            <a:spLocks/>
          </p:cNvSpPr>
          <p:nvPr/>
        </p:nvSpPr>
        <p:spPr>
          <a:xfrm>
            <a:off x="2852926" y="2729926"/>
            <a:ext cx="7589520" cy="19202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Grifo S" panose="02050803090505060204" pitchFamily="18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Grifo S" panose="02050803090505060204" pitchFamily="18" charset="0"/>
                <a:ea typeface="+mj-ea"/>
                <a:cs typeface="+mj-cs"/>
              </a:rPr>
              <a:t>When employees thrive, </a:t>
            </a:r>
            <a:b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Grifo S" panose="02050803090505060204" pitchFamily="18" charset="0"/>
                <a:ea typeface="+mj-ea"/>
                <a:cs typeface="+mj-cs"/>
              </a:rPr>
            </a:b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3865"/>
                </a:solidFill>
                <a:effectLst/>
                <a:uLnTx/>
                <a:uFillTx/>
                <a:latin typeface="Grifo S" panose="02050803090505060204" pitchFamily="18" charset="0"/>
                <a:ea typeface="+mj-ea"/>
                <a:cs typeface="+mj-cs"/>
              </a:rPr>
              <a:t>so do their employers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3865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3D998A87-6AFB-8248-969F-3C827C837567}"/>
              </a:ext>
            </a:extLst>
          </p:cNvPr>
          <p:cNvSpPr/>
          <p:nvPr/>
        </p:nvSpPr>
        <p:spPr>
          <a:xfrm rot="10800000" flipH="1">
            <a:off x="914401" y="1545860"/>
            <a:ext cx="2135411" cy="1184065"/>
          </a:xfrm>
          <a:custGeom>
            <a:avLst/>
            <a:gdLst>
              <a:gd name="connsiteX0" fmla="*/ 0 w 2135411"/>
              <a:gd name="connsiteY0" fmla="*/ 1184065 h 1184065"/>
              <a:gd name="connsiteX1" fmla="*/ 998349 w 2135411"/>
              <a:gd name="connsiteY1" fmla="*/ 1184065 h 1184065"/>
              <a:gd name="connsiteX2" fmla="*/ 1137062 w 2135411"/>
              <a:gd name="connsiteY2" fmla="*/ 1184065 h 1184065"/>
              <a:gd name="connsiteX3" fmla="*/ 2135411 w 2135411"/>
              <a:gd name="connsiteY3" fmla="*/ 1184065 h 1184065"/>
              <a:gd name="connsiteX4" fmla="*/ 998349 w 2135411"/>
              <a:gd name="connsiteY4" fmla="*/ 0 h 1184065"/>
              <a:gd name="connsiteX5" fmla="*/ 998349 w 2135411"/>
              <a:gd name="connsiteY5" fmla="*/ 1039618 h 1184065"/>
              <a:gd name="connsiteX6" fmla="*/ 0 w 2135411"/>
              <a:gd name="connsiteY6" fmla="*/ 0 h 118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35411" h="1184065">
                <a:moveTo>
                  <a:pt x="0" y="1184065"/>
                </a:moveTo>
                <a:lnTo>
                  <a:pt x="998349" y="1184065"/>
                </a:lnTo>
                <a:lnTo>
                  <a:pt x="1137062" y="1184065"/>
                </a:lnTo>
                <a:lnTo>
                  <a:pt x="2135411" y="1184065"/>
                </a:lnTo>
                <a:lnTo>
                  <a:pt x="998349" y="0"/>
                </a:lnTo>
                <a:lnTo>
                  <a:pt x="998349" y="1039618"/>
                </a:lnTo>
                <a:lnTo>
                  <a:pt x="0" y="0"/>
                </a:lnTo>
                <a:close/>
              </a:path>
            </a:pathLst>
          </a:custGeom>
          <a:solidFill>
            <a:srgbClr val="009DE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990D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53257B54-DFBC-3748-BC8B-AAC6D75BD00A}"/>
              </a:ext>
            </a:extLst>
          </p:cNvPr>
          <p:cNvSpPr/>
          <p:nvPr/>
        </p:nvSpPr>
        <p:spPr>
          <a:xfrm flipH="1">
            <a:off x="9142189" y="4188035"/>
            <a:ext cx="2135411" cy="1184065"/>
          </a:xfrm>
          <a:custGeom>
            <a:avLst/>
            <a:gdLst>
              <a:gd name="connsiteX0" fmla="*/ 998349 w 2135411"/>
              <a:gd name="connsiteY0" fmla="*/ 0 h 1184065"/>
              <a:gd name="connsiteX1" fmla="*/ 998349 w 2135411"/>
              <a:gd name="connsiteY1" fmla="*/ 1039618 h 1184065"/>
              <a:gd name="connsiteX2" fmla="*/ 0 w 2135411"/>
              <a:gd name="connsiteY2" fmla="*/ 0 h 1184065"/>
              <a:gd name="connsiteX3" fmla="*/ 0 w 2135411"/>
              <a:gd name="connsiteY3" fmla="*/ 1184065 h 1184065"/>
              <a:gd name="connsiteX4" fmla="*/ 998349 w 2135411"/>
              <a:gd name="connsiteY4" fmla="*/ 1184065 h 1184065"/>
              <a:gd name="connsiteX5" fmla="*/ 1137062 w 2135411"/>
              <a:gd name="connsiteY5" fmla="*/ 1184065 h 1184065"/>
              <a:gd name="connsiteX6" fmla="*/ 2135411 w 2135411"/>
              <a:gd name="connsiteY6" fmla="*/ 1184065 h 118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35411" h="1184065">
                <a:moveTo>
                  <a:pt x="998349" y="0"/>
                </a:moveTo>
                <a:lnTo>
                  <a:pt x="998349" y="1039618"/>
                </a:lnTo>
                <a:lnTo>
                  <a:pt x="0" y="0"/>
                </a:lnTo>
                <a:lnTo>
                  <a:pt x="0" y="1184065"/>
                </a:lnTo>
                <a:lnTo>
                  <a:pt x="998349" y="1184065"/>
                </a:lnTo>
                <a:lnTo>
                  <a:pt x="1137062" y="1184065"/>
                </a:lnTo>
                <a:lnTo>
                  <a:pt x="2135411" y="1184065"/>
                </a:lnTo>
                <a:close/>
              </a:path>
            </a:pathLst>
          </a:custGeom>
          <a:solidFill>
            <a:srgbClr val="009DE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6AB5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551C3F-E5B5-49AF-A85B-7D3B4FA18264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5257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52575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98540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N"/>
  <p:tag name="MMCOA_DISABLETABLEREFORMAT" val="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97.5"/>
  <p:tag name="MMCOA_FONTSIZE_M" val="28.8"/>
  <p:tag name="MMCOA_FONTSIZE_S" val="12"/>
  <p:tag name="MMCOA_POSITION_L" val="72;121.09;107.79;543"/>
  <p:tag name="MMCOA_POSITION_M" val="72;122.36;33.639;543"/>
  <p:tag name="MMCOA_POSITION_S" val="72;120.40;21.448;543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30"/>
  <p:tag name="MMCOA_FONTSIZE_M" val="96"/>
  <p:tag name="MMCOA_FONTSIZE_S" val="80"/>
  <p:tag name="MMCOA_POSITION_L" val="72;212.15;107150.52;543"/>
  <p:tag name="MMCOA_POSITION_M" val="72;152.41;192.58;543"/>
  <p:tag name="MMCOA_POSITION_S" val="72;134.18;249.81;543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97.5"/>
  <p:tag name="MMCOA_FONTSIZE_M" val="28.8"/>
  <p:tag name="MMCOA_FONTSIZE_S" val="12"/>
  <p:tag name="MMCOA_POSITION_L" val="72;121.09;107.79;543"/>
  <p:tag name="MMCOA_POSITION_M" val="72;122.36;33.639;543"/>
  <p:tag name="MMCOA_POSITION_S" val="72;120.40;21.448;543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30"/>
  <p:tag name="MMCOA_FONTSIZE_M" val="96"/>
  <p:tag name="MMCOA_FONTSIZE_S" val="80"/>
  <p:tag name="MMCOA_POSITION_L" val="72;212.15;107150.52;543"/>
  <p:tag name="MMCOA_POSITION_M" val="72;152.41;192.58;543"/>
  <p:tag name="MMCOA_POSITION_S" val="72;134.18;249.81;543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N"/>
  <p:tag name="MMCOA_DISABLETABLEREFORMAT" val="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LIDESIZE" val="Size16x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LIDESIZE" val="Size16x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LIDESIZE" val="Size16x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MMCOA_SLIDESIZE" val="Size16x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MMCOA_SLIDESIZE" val="Size16x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97.5"/>
  <p:tag name="MMCOA_FONTSIZE_M" val="28.8"/>
  <p:tag name="MMCOA_FONTSIZE_S" val="12"/>
  <p:tag name="MMCOA_POSITION_L" val="72;121.09;107.79;543"/>
  <p:tag name="MMCOA_POSITION_M" val="72;122.36;33.639;543"/>
  <p:tag name="MMCOA_POSITION_S" val="72;120.40;21.448;543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MMCOA_SLIDESIZE" val="Size16x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LIDESIZE" val="Size16x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30"/>
  <p:tag name="MMCOA_FONTSIZE_M" val="96"/>
  <p:tag name="MMCOA_FONTSIZE_S" val="80"/>
  <p:tag name="MMCOA_POSITION_L" val="72;212.15;107150.52;543"/>
  <p:tag name="MMCOA_POSITION_M" val="72;152.41;192.58;543"/>
  <p:tag name="MMCOA_POSITION_S" val="72;134.18;249.81;543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97.5"/>
  <p:tag name="MMCOA_FONTSIZE_M" val="28.8"/>
  <p:tag name="MMCOA_FONTSIZE_S" val="12"/>
  <p:tag name="MMCOA_POSITION_L" val="72;121.09;107.79;543"/>
  <p:tag name="MMCOA_POSITION_M" val="72;122.36;33.639;543"/>
  <p:tag name="MMCOA_POSITION_S" val="72;120.40;21.448;543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30"/>
  <p:tag name="MMCOA_FONTSIZE_M" val="96"/>
  <p:tag name="MMCOA_FONTSIZE_S" val="80"/>
  <p:tag name="MMCOA_POSITION_L" val="72;212.15;107150.52;543"/>
  <p:tag name="MMCOA_POSITION_M" val="72;152.41;192.58;543"/>
  <p:tag name="MMCOA_POSITION_S" val="72;134.18;249.81;543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97.5"/>
  <p:tag name="MMCOA_FONTSIZE_M" val="28.8"/>
  <p:tag name="MMCOA_FONTSIZE_S" val="12"/>
  <p:tag name="MMCOA_POSITION_L" val="72;121.09;107.79;543"/>
  <p:tag name="MMCOA_POSITION_M" val="72;122.36;33.639;543"/>
  <p:tag name="MMCOA_POSITION_S" val="72;120.40;21.448;543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30"/>
  <p:tag name="MMCOA_FONTSIZE_M" val="96"/>
  <p:tag name="MMCOA_FONTSIZE_S" val="80"/>
  <p:tag name="MMCOA_POSITION_L" val="72;212.15;107150.52;543"/>
  <p:tag name="MMCOA_POSITION_M" val="72;152.41;192.58;543"/>
  <p:tag name="MMCOA_POSITION_S" val="72;134.18;249.81;543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97.5"/>
  <p:tag name="MMCOA_FONTSIZE_M" val="28.8"/>
  <p:tag name="MMCOA_FONTSIZE_S" val="12"/>
  <p:tag name="MMCOA_POSITION_L" val="72;121.09;107.79;543"/>
  <p:tag name="MMCOA_POSITION_M" val="72;122.36;33.639;543"/>
  <p:tag name="MMCOA_POSITION_S" val="72;120.40;21.448;543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30"/>
  <p:tag name="MMCOA_FONTSIZE_M" val="96"/>
  <p:tag name="MMCOA_FONTSIZE_S" val="80"/>
  <p:tag name="MMCOA_POSITION_L" val="72;212.15;107150.52;543"/>
  <p:tag name="MMCOA_POSITION_M" val="72;152.41;192.58;543"/>
  <p:tag name="MMCOA_POSITION_S" val="72;134.18;249.81;543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DISABLETABLEREFORMAT" val="N"/>
</p:tagLst>
</file>

<file path=ppt/theme/theme1.xml><?xml version="1.0" encoding="utf-8"?>
<a:theme xmlns:a="http://schemas.openxmlformats.org/drawingml/2006/main" name="WTB">
  <a:themeElements>
    <a:clrScheme name="Custom 1">
      <a:dk1>
        <a:srgbClr val="003865"/>
      </a:dk1>
      <a:lt1>
        <a:srgbClr val="FFFFFF"/>
      </a:lt1>
      <a:dk2>
        <a:srgbClr val="868D95"/>
      </a:dk2>
      <a:lt2>
        <a:srgbClr val="B9BFC7"/>
      </a:lt2>
      <a:accent1>
        <a:srgbClr val="009DE0"/>
      </a:accent1>
      <a:accent2>
        <a:srgbClr val="00AC41"/>
      </a:accent2>
      <a:accent3>
        <a:srgbClr val="8246AF"/>
      </a:accent3>
      <a:accent4>
        <a:srgbClr val="00968F"/>
      </a:accent4>
      <a:accent5>
        <a:srgbClr val="0077A0"/>
      </a:accent5>
      <a:accent6>
        <a:srgbClr val="EE3D8B"/>
      </a:accent6>
      <a:hlink>
        <a:srgbClr val="003865"/>
      </a:hlink>
      <a:folHlink>
        <a:srgbClr val="009DE0"/>
      </a:folHlink>
    </a:clrScheme>
    <a:fontScheme name="Mercer 2020 Brand">
      <a:majorFont>
        <a:latin typeface="Grifo S"/>
        <a:ea typeface=""/>
        <a:cs typeface=""/>
      </a:majorFont>
      <a:minorFont>
        <a:latin typeface="Mu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 dirty="0" err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vert="horz" wrap="none" lIns="0" tIns="0" rIns="0" bIns="0" rtlCol="0" anchor="t" anchorCtr="0">
        <a:noAutofit/>
      </a:bodyPr>
      <a:lstStyle>
        <a:defPPr>
          <a:defRPr dirty="0" err="1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ER2020.Classic16x9.potx" id="{B23C47F8-2CED-4820-AA2F-7CCF0648E02C}" vid="{847986C7-6D9C-46C2-BED5-13A4D42FC8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489</Words>
  <Application>Microsoft Office PowerPoint</Application>
  <PresentationFormat>Widescreen</PresentationFormat>
  <Paragraphs>64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Bahnschrift Light</vt:lpstr>
      <vt:lpstr>Calibri</vt:lpstr>
      <vt:lpstr>Grifo S</vt:lpstr>
      <vt:lpstr>Mute</vt:lpstr>
      <vt:lpstr>Times New Roman</vt:lpstr>
      <vt:lpstr>WTB</vt:lpstr>
      <vt:lpstr>PowerPoint Presentation</vt:lpstr>
      <vt:lpstr>PowerPoint Presentation</vt:lpstr>
      <vt:lpstr>But what’s happening in the workplace?</vt:lpstr>
      <vt:lpstr>Overcoming human behavioural barriers </vt:lpstr>
      <vt:lpstr>Defining Financial Wellbeing – Mercer Framework Addressing all needs – the 4 Elements</vt:lpstr>
      <vt:lpstr>Supporting Financial Wellbeing </vt:lpstr>
      <vt:lpstr>PowerPoint Presentation</vt:lpstr>
    </vt:vector>
  </TitlesOfParts>
  <Company>MMC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Clack, Matthew</dc:creator>
  <cp:lastModifiedBy>Clack, Matthew</cp:lastModifiedBy>
  <cp:revision>13</cp:revision>
  <dcterms:created xsi:type="dcterms:W3CDTF">2021-06-22T10:57:37Z</dcterms:created>
  <dcterms:modified xsi:type="dcterms:W3CDTF">2021-06-22T12:45:23Z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PR_PEERREVIEW">
    <vt:lpwstr>Peer Review Identifier</vt:lpwstr>
  </property>
</Properties>
</file>