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9" r:id="rId2"/>
    <p:sldId id="344" r:id="rId3"/>
    <p:sldId id="449" r:id="rId4"/>
    <p:sldId id="313" r:id="rId5"/>
    <p:sldId id="450" r:id="rId6"/>
    <p:sldId id="337" r:id="rId7"/>
    <p:sldId id="338" r:id="rId8"/>
    <p:sldId id="448" r:id="rId9"/>
  </p:sldIdLst>
  <p:sldSz cx="12192000" cy="6858000"/>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2"/>
    <a:srgbClr val="3EA9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8" autoAdjust="0"/>
    <p:restoredTop sz="70287" autoAdjust="0"/>
  </p:normalViewPr>
  <p:slideViewPr>
    <p:cSldViewPr snapToGrid="0" snapToObjects="1">
      <p:cViewPr varScale="1">
        <p:scale>
          <a:sx n="57" d="100"/>
          <a:sy n="57" d="100"/>
        </p:scale>
        <p:origin x="1738" y="3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GB"/>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76B21A7C-FABC-4229-8336-FA6510569840}" type="datetimeFigureOut">
              <a:rPr lang="en-GB" smtClean="0"/>
              <a:t>21/06/2021</a:t>
            </a:fld>
            <a:endParaRPr lang="en-GB"/>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GB"/>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E49C8A8F-7B72-4935-8000-581625B3D7B9}" type="slidenum">
              <a:rPr lang="en-GB" smtClean="0"/>
              <a:t>‹#›</a:t>
            </a:fld>
            <a:endParaRPr lang="en-GB"/>
          </a:p>
        </p:txBody>
      </p:sp>
    </p:spTree>
    <p:extLst>
      <p:ext uri="{BB962C8B-B14F-4D97-AF65-F5344CB8AC3E}">
        <p14:creationId xmlns:p14="http://schemas.microsoft.com/office/powerpoint/2010/main" val="423431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GB"/>
          </a:p>
        </p:txBody>
      </p:sp>
      <p:sp>
        <p:nvSpPr>
          <p:cNvPr id="3" name="Date Placeholder 2"/>
          <p:cNvSpPr>
            <a:spLocks noGrp="1"/>
          </p:cNvSpPr>
          <p:nvPr>
            <p:ph type="dt" idx="1"/>
          </p:nvPr>
        </p:nvSpPr>
        <p:spPr>
          <a:xfrm>
            <a:off x="3956551" y="0"/>
            <a:ext cx="3026833" cy="464185"/>
          </a:xfrm>
          <a:prstGeom prst="rect">
            <a:avLst/>
          </a:prstGeom>
        </p:spPr>
        <p:txBody>
          <a:bodyPr vert="horz" lIns="92953" tIns="46477" rIns="92953" bIns="46477" rtlCol="0"/>
          <a:lstStyle>
            <a:lvl1pPr algn="r">
              <a:defRPr sz="1200"/>
            </a:lvl1pPr>
          </a:lstStyle>
          <a:p>
            <a:fld id="{9C572DA2-36EA-4ECA-A8D9-ECBECF9D8C07}" type="datetimeFigureOut">
              <a:rPr lang="en-GB" smtClean="0"/>
              <a:t>21/06/2021</a:t>
            </a:fld>
            <a:endParaRPr lang="en-GB"/>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953" tIns="46477" rIns="92953" bIns="46477" rtlCol="0" anchor="ctr"/>
          <a:lstStyle/>
          <a:p>
            <a:endParaRPr lang="en-GB"/>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17904"/>
            <a:ext cx="3026833" cy="464185"/>
          </a:xfrm>
          <a:prstGeom prst="rect">
            <a:avLst/>
          </a:prstGeom>
        </p:spPr>
        <p:txBody>
          <a:bodyPr vert="horz" lIns="92953" tIns="46477" rIns="92953" bIns="46477" rtlCol="0" anchor="b"/>
          <a:lstStyle>
            <a:lvl1pPr algn="l">
              <a:defRPr sz="1200"/>
            </a:lvl1pPr>
          </a:lstStyle>
          <a:p>
            <a:endParaRPr lang="en-GB"/>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3" tIns="46477" rIns="92953" bIns="46477" rtlCol="0" anchor="b"/>
          <a:lstStyle>
            <a:lvl1pPr algn="r">
              <a:defRPr sz="1200"/>
            </a:lvl1pPr>
          </a:lstStyle>
          <a:p>
            <a:fld id="{CBDA003A-E6EA-49F5-9AE8-3D2FB79E15F1}" type="slidenum">
              <a:rPr lang="en-GB" smtClean="0"/>
              <a:t>‹#›</a:t>
            </a:fld>
            <a:endParaRPr lang="en-GB"/>
          </a:p>
        </p:txBody>
      </p:sp>
    </p:spTree>
    <p:extLst>
      <p:ext uri="{BB962C8B-B14F-4D97-AF65-F5344CB8AC3E}">
        <p14:creationId xmlns:p14="http://schemas.microsoft.com/office/powerpoint/2010/main" val="342461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da.uk.com/foodfacts/HealthyEating.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DA003A-E6EA-49F5-9AE8-3D2FB79E15F1}" type="slidenum">
              <a:rPr lang="en-GB" smtClean="0"/>
              <a:t>1</a:t>
            </a:fld>
            <a:endParaRPr lang="en-GB"/>
          </a:p>
        </p:txBody>
      </p:sp>
    </p:spTree>
    <p:extLst>
      <p:ext uri="{BB962C8B-B14F-4D97-AF65-F5344CB8AC3E}">
        <p14:creationId xmlns:p14="http://schemas.microsoft.com/office/powerpoint/2010/main" val="211432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lstStyle/>
          <a:p>
            <a:r>
              <a:rPr lang="en-GB" dirty="0"/>
              <a:t>Where does nutrition fit in to the broader picture? Many companies tell us that ’wellbeing’ is too broad and they’re unsure where to start.</a:t>
            </a:r>
          </a:p>
        </p:txBody>
      </p:sp>
      <p:sp>
        <p:nvSpPr>
          <p:cNvPr id="4" name="Slide Number Placeholder 3"/>
          <p:cNvSpPr>
            <a:spLocks noGrp="1"/>
          </p:cNvSpPr>
          <p:nvPr>
            <p:ph type="sldNum" sz="quarter" idx="10"/>
          </p:nvPr>
        </p:nvSpPr>
        <p:spPr/>
        <p:txBody>
          <a:bodyPr/>
          <a:lstStyle/>
          <a:p>
            <a:fld id="{CBDA003A-E6EA-49F5-9AE8-3D2FB79E15F1}" type="slidenum">
              <a:rPr lang="en-GB" smtClean="0"/>
              <a:t>2</a:t>
            </a:fld>
            <a:endParaRPr lang="en-GB"/>
          </a:p>
        </p:txBody>
      </p:sp>
    </p:spTree>
    <p:extLst>
      <p:ext uri="{BB962C8B-B14F-4D97-AF65-F5344CB8AC3E}">
        <p14:creationId xmlns:p14="http://schemas.microsoft.com/office/powerpoint/2010/main" val="3963939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Studies showing moderate dehydration equivalent to drink driving; nurses missing meal breaks having awful accidents on the way home from a shift</a:t>
            </a:r>
          </a:p>
        </p:txBody>
      </p:sp>
      <p:sp>
        <p:nvSpPr>
          <p:cNvPr id="4" name="Slide Number Placeholder 3"/>
          <p:cNvSpPr>
            <a:spLocks noGrp="1"/>
          </p:cNvSpPr>
          <p:nvPr>
            <p:ph type="sldNum" sz="quarter" idx="5"/>
          </p:nvPr>
        </p:nvSpPr>
        <p:spPr/>
        <p:txBody>
          <a:bodyPr/>
          <a:lstStyle/>
          <a:p>
            <a:fld id="{CBDA003A-E6EA-49F5-9AE8-3D2FB79E15F1}" type="slidenum">
              <a:rPr lang="en-GB" smtClean="0"/>
              <a:t>3</a:t>
            </a:fld>
            <a:endParaRPr lang="en-GB"/>
          </a:p>
        </p:txBody>
      </p:sp>
    </p:spTree>
    <p:extLst>
      <p:ext uri="{BB962C8B-B14F-4D97-AF65-F5344CB8AC3E}">
        <p14:creationId xmlns:p14="http://schemas.microsoft.com/office/powerpoint/2010/main" val="415835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a:xfrm>
            <a:off x="698804" y="4410065"/>
            <a:ext cx="5731398" cy="4176744"/>
          </a:xfrm>
        </p:spPr>
        <p:txBody>
          <a:bodyPr>
            <a:normAutofit fontScale="92500" lnSpcReduction="10000"/>
          </a:bodyPr>
          <a:lstStyle/>
          <a:p>
            <a:pPr marL="228600" indent="-228600">
              <a:buAutoNum type="arabicPeriod"/>
            </a:pPr>
            <a:r>
              <a:rPr lang="en-GB" b="1" dirty="0"/>
              <a:t>Making breakfast a priority and protecting lunch breaks</a:t>
            </a:r>
          </a:p>
          <a:p>
            <a:r>
              <a:rPr lang="en-GB" sz="1200" dirty="0"/>
              <a:t>A major barrier to food accessibility and positive eating behaviours is poor access to adequate meal breaks</a:t>
            </a:r>
          </a:p>
          <a:p>
            <a:r>
              <a:rPr lang="en-GB" sz="1200" dirty="0"/>
              <a:t>A recent poll by the BDA found that 62% of employees always or sometimes skip their lunch break</a:t>
            </a:r>
          </a:p>
          <a:p>
            <a:pPr marL="0" indent="0">
              <a:buNone/>
            </a:pPr>
            <a:endParaRPr lang="en-GB" b="1" dirty="0"/>
          </a:p>
          <a:p>
            <a:pPr marL="0" indent="0">
              <a:buNone/>
            </a:pPr>
            <a:r>
              <a:rPr lang="en-GB" b="1" dirty="0"/>
              <a:t>2. All the food groups contain important nutrients that fuel our brains and bodies at work</a:t>
            </a:r>
          </a:p>
          <a:p>
            <a:pPr marL="0" indent="0">
              <a:buNone/>
            </a:pPr>
            <a:endParaRPr lang="en-GB" b="1" dirty="0"/>
          </a:p>
          <a:p>
            <a:r>
              <a:rPr lang="en-GB" b="1" dirty="0"/>
              <a:t>3. </a:t>
            </a:r>
            <a:r>
              <a:rPr lang="en-GB" altLang="en-US" dirty="0">
                <a:latin typeface="Arial" charset="0"/>
              </a:rPr>
              <a:t>Fluid losses from: </a:t>
            </a:r>
          </a:p>
          <a:p>
            <a:pPr lvl="1"/>
            <a:r>
              <a:rPr lang="en-GB" altLang="en-US" dirty="0">
                <a:latin typeface="Arial" charset="0"/>
              </a:rPr>
              <a:t>Air con</a:t>
            </a:r>
          </a:p>
          <a:p>
            <a:pPr lvl="1"/>
            <a:r>
              <a:rPr lang="en-GB" altLang="en-US" dirty="0">
                <a:latin typeface="Arial" charset="0"/>
              </a:rPr>
              <a:t>Hot environment</a:t>
            </a:r>
          </a:p>
          <a:p>
            <a:pPr lvl="1"/>
            <a:r>
              <a:rPr lang="en-GB" altLang="en-US" dirty="0">
                <a:latin typeface="Arial" charset="0"/>
              </a:rPr>
              <a:t>Protective clothes </a:t>
            </a:r>
          </a:p>
          <a:p>
            <a:r>
              <a:rPr lang="en-GB" altLang="en-US" dirty="0">
                <a:latin typeface="Arial" charset="0"/>
              </a:rPr>
              <a:t>Barriers to access</a:t>
            </a:r>
          </a:p>
          <a:p>
            <a:pPr lvl="1"/>
            <a:r>
              <a:rPr lang="en-GB" altLang="en-US" dirty="0">
                <a:latin typeface="Arial" charset="0"/>
              </a:rPr>
              <a:t>Limited access </a:t>
            </a:r>
          </a:p>
          <a:p>
            <a:pPr lvl="1"/>
            <a:r>
              <a:rPr lang="en-GB" altLang="en-US" dirty="0">
                <a:latin typeface="Arial" charset="0"/>
              </a:rPr>
              <a:t>Not taking breaks</a:t>
            </a:r>
          </a:p>
          <a:p>
            <a:pPr lvl="1"/>
            <a:r>
              <a:rPr lang="en-GB" altLang="en-US" dirty="0">
                <a:latin typeface="Arial" charset="0"/>
              </a:rPr>
              <a:t>Long hours</a:t>
            </a:r>
            <a:endParaRPr lang="en-GB" b="1" dirty="0"/>
          </a:p>
          <a:p>
            <a:endParaRPr lang="en-GB" b="1" dirty="0"/>
          </a:p>
          <a:p>
            <a:endParaRPr lang="en-GB" b="1" dirty="0"/>
          </a:p>
          <a:p>
            <a:endParaRPr lang="en-GB" b="1" dirty="0"/>
          </a:p>
          <a:p>
            <a:endParaRPr lang="en-GB" b="1" dirty="0"/>
          </a:p>
          <a:p>
            <a:r>
              <a:rPr lang="en-GB" b="1" dirty="0"/>
              <a:t>References &amp; Resources</a:t>
            </a:r>
          </a:p>
          <a:p>
            <a:r>
              <a:rPr lang="en-GB" dirty="0"/>
              <a:t>The Eat Well Guide</a:t>
            </a:r>
          </a:p>
          <a:p>
            <a:r>
              <a:rPr lang="en-GB" dirty="0"/>
              <a:t>https://www.gov.uk/government/publications/the-eatwell-guide</a:t>
            </a:r>
          </a:p>
          <a:p>
            <a:endParaRPr lang="en-GB" altLang="en-US" dirty="0"/>
          </a:p>
          <a:p>
            <a:r>
              <a:rPr lang="en-GB" altLang="en-US" dirty="0"/>
              <a:t>BDA Food Fact Sheet</a:t>
            </a:r>
          </a:p>
          <a:p>
            <a:r>
              <a:rPr lang="en-GB" altLang="en-US" dirty="0">
                <a:hlinkClick r:id="rId3"/>
              </a:rPr>
              <a:t>https://www.bda.uk.com/foodfacts/HealthyEating.pdf</a:t>
            </a:r>
            <a:endParaRPr lang="en-GB" altLang="en-US" dirty="0"/>
          </a:p>
          <a:p>
            <a:r>
              <a:rPr lang="en-GB" altLang="en-US" dirty="0"/>
              <a:t>https://www.bda.uk.com/foodfacts/food_fact_sheet_information_sources/healthyeatinginfo</a:t>
            </a:r>
          </a:p>
          <a:p>
            <a:endParaRPr lang="en-GB" dirty="0"/>
          </a:p>
          <a:p>
            <a:endParaRPr lang="en-GB" dirty="0"/>
          </a:p>
        </p:txBody>
      </p:sp>
      <p:sp>
        <p:nvSpPr>
          <p:cNvPr id="4" name="Slide Number Placeholder 3"/>
          <p:cNvSpPr>
            <a:spLocks noGrp="1"/>
          </p:cNvSpPr>
          <p:nvPr>
            <p:ph type="sldNum" sz="quarter" idx="10"/>
          </p:nvPr>
        </p:nvSpPr>
        <p:spPr/>
        <p:txBody>
          <a:bodyPr/>
          <a:lstStyle/>
          <a:p>
            <a:fld id="{D3893329-1AD9-4D17-ADC2-646D1CC6981A}" type="slidenum">
              <a:rPr lang="en-GB" altLang="en-US" smtClean="0"/>
              <a:pPr/>
              <a:t>4</a:t>
            </a:fld>
            <a:endParaRPr lang="en-GB" altLang="en-US"/>
          </a:p>
        </p:txBody>
      </p:sp>
    </p:spTree>
    <p:extLst>
      <p:ext uri="{BB962C8B-B14F-4D97-AF65-F5344CB8AC3E}">
        <p14:creationId xmlns:p14="http://schemas.microsoft.com/office/powerpoint/2010/main" val="405014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Sounds simple but think back some of the barriers we’ve mentioned – limited facilities, long shift, being away from home. If we’re hoping for a healthy retirement playing with the grandkids, we need strategies to support these patterns and the workplace is a great enabler.</a:t>
            </a:r>
          </a:p>
          <a:p>
            <a:endParaRPr lang="en-GB" dirty="0"/>
          </a:p>
        </p:txBody>
      </p:sp>
      <p:sp>
        <p:nvSpPr>
          <p:cNvPr id="4" name="Slide Number Placeholder 3"/>
          <p:cNvSpPr>
            <a:spLocks noGrp="1"/>
          </p:cNvSpPr>
          <p:nvPr>
            <p:ph type="sldNum" sz="quarter" idx="5"/>
          </p:nvPr>
        </p:nvSpPr>
        <p:spPr/>
        <p:txBody>
          <a:bodyPr/>
          <a:lstStyle/>
          <a:p>
            <a:fld id="{CBDA003A-E6EA-49F5-9AE8-3D2FB79E15F1}" type="slidenum">
              <a:rPr lang="en-GB" smtClean="0"/>
              <a:t>5</a:t>
            </a:fld>
            <a:endParaRPr lang="en-GB"/>
          </a:p>
        </p:txBody>
      </p:sp>
    </p:spTree>
    <p:extLst>
      <p:ext uri="{BB962C8B-B14F-4D97-AF65-F5344CB8AC3E}">
        <p14:creationId xmlns:p14="http://schemas.microsoft.com/office/powerpoint/2010/main" val="3187527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5325"/>
            <a:ext cx="6188075" cy="3481388"/>
          </a:xfrm>
        </p:spPr>
      </p:sp>
      <p:sp>
        <p:nvSpPr>
          <p:cNvPr id="3" name="Notes Placeholder 2"/>
          <p:cNvSpPr>
            <a:spLocks noGrp="1"/>
          </p:cNvSpPr>
          <p:nvPr>
            <p:ph type="body" idx="1"/>
          </p:nvPr>
        </p:nvSpPr>
        <p:spPr/>
        <p:txBody>
          <a:bodyPr>
            <a:normAutofit/>
          </a:bodyPr>
          <a:lstStyle/>
          <a:p>
            <a:r>
              <a:rPr lang="en-GB" altLang="en-US" b="1" dirty="0">
                <a:latin typeface="+mj-lt"/>
              </a:rPr>
              <a:t>Notes</a:t>
            </a:r>
          </a:p>
          <a:p>
            <a:r>
              <a:rPr lang="en-GB" altLang="en-US" dirty="0">
                <a:latin typeface="+mj-lt"/>
              </a:rPr>
              <a:t>Meal breaks are important </a:t>
            </a:r>
          </a:p>
          <a:p>
            <a:r>
              <a:rPr lang="en-GB" altLang="en-US" dirty="0">
                <a:latin typeface="+mj-lt"/>
              </a:rPr>
              <a:t>Snacks can be positive  &amp; nutritious :useful brain fuel  &amp; provide other nutrients </a:t>
            </a:r>
          </a:p>
          <a:p>
            <a:r>
              <a:rPr lang="en-GB" altLang="en-US" dirty="0">
                <a:latin typeface="+mj-lt"/>
              </a:rPr>
              <a:t>Key to healthy snacking = choices &amp; portion sizes</a:t>
            </a:r>
          </a:p>
          <a:p>
            <a:r>
              <a:rPr lang="en-GB" b="1" dirty="0">
                <a:latin typeface="+mj-lt"/>
              </a:rPr>
              <a:t>Other snack ideas</a:t>
            </a:r>
          </a:p>
          <a:p>
            <a:r>
              <a:rPr lang="en-GB" altLang="en-US" dirty="0">
                <a:latin typeface="+mj-lt"/>
              </a:rPr>
              <a:t>Low fat yoghurt</a:t>
            </a:r>
          </a:p>
          <a:p>
            <a:r>
              <a:rPr lang="en-GB" altLang="en-US" dirty="0">
                <a:latin typeface="+mj-lt"/>
              </a:rPr>
              <a:t>Crackers, oat or rice cakes  or veggie sticks with cottage cheese or hummus</a:t>
            </a:r>
          </a:p>
          <a:p>
            <a:r>
              <a:rPr lang="en-GB" altLang="en-US" dirty="0">
                <a:latin typeface="+mj-lt"/>
              </a:rPr>
              <a:t>Scones/ malt loaf /teacakes  </a:t>
            </a:r>
          </a:p>
          <a:p>
            <a:r>
              <a:rPr lang="en-GB" altLang="en-US" dirty="0">
                <a:latin typeface="+mj-lt"/>
              </a:rPr>
              <a:t>Lower sugar/ wholegrain cereal bar</a:t>
            </a:r>
          </a:p>
          <a:p>
            <a:endParaRPr lang="en-GB" dirty="0">
              <a:latin typeface="+mj-lt"/>
            </a:endParaRPr>
          </a:p>
          <a:p>
            <a:r>
              <a:rPr lang="en-GB" b="1" dirty="0">
                <a:latin typeface="+mj-lt"/>
              </a:rPr>
              <a:t>Suggested activities</a:t>
            </a:r>
          </a:p>
          <a:p>
            <a:r>
              <a:rPr lang="en-GB" altLang="en-US" dirty="0">
                <a:latin typeface="+mj-lt"/>
              </a:rPr>
              <a:t>Is there a food group you are not good at eating ? </a:t>
            </a:r>
          </a:p>
          <a:p>
            <a:pPr lvl="1"/>
            <a:r>
              <a:rPr lang="en-GB" altLang="en-US" dirty="0">
                <a:latin typeface="+mj-lt"/>
              </a:rPr>
              <a:t>Include as snacks e.g. help reach 5 a day?</a:t>
            </a:r>
          </a:p>
          <a:p>
            <a:r>
              <a:rPr lang="en-GB" altLang="en-US" dirty="0"/>
              <a:t>Stress can mean reaching for high-fat/ high-sugar foods such as cakes, biscuits, crisps &amp; </a:t>
            </a:r>
            <a:r>
              <a:rPr lang="en-GB" altLang="en-US" dirty="0" err="1"/>
              <a:t>chocolate.</a:t>
            </a:r>
            <a:r>
              <a:rPr lang="en-GB" altLang="en-US" dirty="0" err="1">
                <a:latin typeface="+mj-lt"/>
              </a:rPr>
              <a:t>Do</a:t>
            </a:r>
            <a:r>
              <a:rPr lang="en-GB" altLang="en-US" dirty="0">
                <a:latin typeface="+mj-lt"/>
              </a:rPr>
              <a:t> you have a danger time ? Mid morning or afternoon slumps?</a:t>
            </a:r>
          </a:p>
          <a:p>
            <a:pPr lvl="1"/>
            <a:r>
              <a:rPr lang="en-GB" altLang="en-US" dirty="0">
                <a:latin typeface="+mj-lt"/>
              </a:rPr>
              <a:t>Plan ahead</a:t>
            </a:r>
          </a:p>
          <a:p>
            <a:pPr lvl="1"/>
            <a:r>
              <a:rPr lang="en-GB" altLang="en-US" dirty="0">
                <a:latin typeface="+mj-lt"/>
              </a:rPr>
              <a:t>Keep healthy snacks in your bag , drawer or office fridge</a:t>
            </a:r>
          </a:p>
          <a:p>
            <a:endParaRPr lang="en-GB" dirty="0">
              <a:latin typeface="+mj-lt"/>
            </a:endParaRPr>
          </a:p>
        </p:txBody>
      </p:sp>
      <p:sp>
        <p:nvSpPr>
          <p:cNvPr id="4" name="Slide Number Placeholder 3"/>
          <p:cNvSpPr>
            <a:spLocks noGrp="1"/>
          </p:cNvSpPr>
          <p:nvPr>
            <p:ph type="sldNum" sz="quarter" idx="10"/>
          </p:nvPr>
        </p:nvSpPr>
        <p:spPr/>
        <p:txBody>
          <a:bodyPr/>
          <a:lstStyle/>
          <a:p>
            <a:fld id="{D3893329-1AD9-4D17-ADC2-646D1CC6981A}" type="slidenum">
              <a:rPr lang="en-GB" altLang="en-US" smtClean="0"/>
              <a:pPr/>
              <a:t>6</a:t>
            </a:fld>
            <a:endParaRPr lang="en-GB" altLang="en-US"/>
          </a:p>
        </p:txBody>
      </p:sp>
    </p:spTree>
    <p:extLst>
      <p:ext uri="{BB962C8B-B14F-4D97-AF65-F5344CB8AC3E}">
        <p14:creationId xmlns:p14="http://schemas.microsoft.com/office/powerpoint/2010/main" val="68133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984673-0BBB-431C-AD87-BD3CC36A962C}" type="slidenum">
              <a:rPr lang="en-GB" smtClean="0"/>
              <a:t>8</a:t>
            </a:fld>
            <a:endParaRPr lang="en-GB"/>
          </a:p>
        </p:txBody>
      </p:sp>
    </p:spTree>
    <p:extLst>
      <p:ext uri="{BB962C8B-B14F-4D97-AF65-F5344CB8AC3E}">
        <p14:creationId xmlns:p14="http://schemas.microsoft.com/office/powerpoint/2010/main" val="77973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pPr>
              <a:defRPr/>
            </a:pPr>
            <a:fld id="{1D56102C-8DF1-3C49-A889-49866694E9E5}" type="slidenum">
              <a:rPr lang="en-US"/>
              <a:pPr>
                <a:defRPr/>
              </a:pPr>
              <a:t>‹#›</a:t>
            </a:fld>
            <a:endParaRPr lang="en-US"/>
          </a:p>
        </p:txBody>
      </p:sp>
    </p:spTree>
    <p:extLst>
      <p:ext uri="{BB962C8B-B14F-4D97-AF65-F5344CB8AC3E}">
        <p14:creationId xmlns:p14="http://schemas.microsoft.com/office/powerpoint/2010/main" val="23163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F6E4900D-07FE-2E4A-A9BF-7229C79827C4}" type="datetimeFigureOut">
              <a:rPr lang="en-US"/>
              <a:pPr>
                <a:defRPr/>
              </a:pPr>
              <a:t>6/21/2021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9919B-BA68-7A4F-9234-4D3CA8C036A2}" type="slidenum">
              <a:rPr lang="en-US"/>
              <a:pPr>
                <a:defRPr/>
              </a:pPr>
              <a:t>‹#›</a:t>
            </a:fld>
            <a:endParaRPr lang="en-US"/>
          </a:p>
        </p:txBody>
      </p:sp>
    </p:spTree>
    <p:extLst>
      <p:ext uri="{BB962C8B-B14F-4D97-AF65-F5344CB8AC3E}">
        <p14:creationId xmlns:p14="http://schemas.microsoft.com/office/powerpoint/2010/main" val="293288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lvl1pPr>
              <a:defRPr/>
            </a:lvl1pPr>
          </a:lstStyle>
          <a:p>
            <a:pPr>
              <a:defRPr/>
            </a:pPr>
            <a:fld id="{3CA6B5F6-72D8-114A-9CB1-1AC732B4AED2}" type="slidenum">
              <a:rPr lang="en-US"/>
              <a:pPr>
                <a:defRPr/>
              </a:pPr>
              <a:t>‹#›</a:t>
            </a:fld>
            <a:endParaRPr lang="en-US"/>
          </a:p>
        </p:txBody>
      </p:sp>
    </p:spTree>
    <p:extLst>
      <p:ext uri="{BB962C8B-B14F-4D97-AF65-F5344CB8AC3E}">
        <p14:creationId xmlns:p14="http://schemas.microsoft.com/office/powerpoint/2010/main" val="385280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D998B963-2412-BE4A-8A7D-A15E2D8B9736}" type="datetimeFigureOut">
              <a:rPr lang="en-US"/>
              <a:pPr>
                <a:defRPr/>
              </a:pPr>
              <a:t>6/21/2021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061B91-073E-E048-AA27-1F337E5D89AF}" type="slidenum">
              <a:rPr lang="en-US"/>
              <a:pPr>
                <a:defRPr/>
              </a:pPr>
              <a:t>‹#›</a:t>
            </a:fld>
            <a:endParaRPr lang="en-US"/>
          </a:p>
        </p:txBody>
      </p:sp>
    </p:spTree>
    <p:extLst>
      <p:ext uri="{BB962C8B-B14F-4D97-AF65-F5344CB8AC3E}">
        <p14:creationId xmlns:p14="http://schemas.microsoft.com/office/powerpoint/2010/main" val="103596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BAA5475-2BC0-7247-BA8B-AB31490655A6}" type="datetimeFigureOut">
              <a:rPr lang="en-US"/>
              <a:pPr>
                <a:defRPr/>
              </a:pPr>
              <a:t>6/21/2021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1BECFF-F862-A942-9AE5-0944D57F6069}" type="slidenum">
              <a:rPr lang="en-US"/>
              <a:pPr>
                <a:defRPr/>
              </a:pPr>
              <a:t>‹#›</a:t>
            </a:fld>
            <a:endParaRPr lang="en-US"/>
          </a:p>
        </p:txBody>
      </p:sp>
    </p:spTree>
    <p:extLst>
      <p:ext uri="{BB962C8B-B14F-4D97-AF65-F5344CB8AC3E}">
        <p14:creationId xmlns:p14="http://schemas.microsoft.com/office/powerpoint/2010/main" val="204292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30FE544B-7AA4-0B4D-A40B-B6DD6333F1B1}" type="datetimeFigureOut">
              <a:rPr lang="en-US"/>
              <a:pPr>
                <a:defRPr/>
              </a:pPr>
              <a:t>6/21/2021</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0F710A-CFA9-F842-AB62-F9D299A4BABC}" type="slidenum">
              <a:rPr lang="en-US"/>
              <a:pPr>
                <a:defRPr/>
              </a:pPr>
              <a:t>‹#›</a:t>
            </a:fld>
            <a:endParaRPr lang="en-US"/>
          </a:p>
        </p:txBody>
      </p:sp>
    </p:spTree>
    <p:extLst>
      <p:ext uri="{BB962C8B-B14F-4D97-AF65-F5344CB8AC3E}">
        <p14:creationId xmlns:p14="http://schemas.microsoft.com/office/powerpoint/2010/main" val="239644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7A32BBBC-C07E-1A44-A1CD-F703C3FCCB3F}" type="datetimeFigureOut">
              <a:rPr lang="en-US"/>
              <a:pPr>
                <a:defRPr/>
              </a:pPr>
              <a:t>6/21/2021</a:t>
            </a:fld>
            <a:endParaRPr lang="en-US"/>
          </a:p>
        </p:txBody>
      </p:sp>
      <p:sp>
        <p:nvSpPr>
          <p:cNvPr id="8"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1B5ECA-AB16-A44F-A131-894DF2F2BAEF}" type="slidenum">
              <a:rPr lang="en-US"/>
              <a:pPr>
                <a:defRPr/>
              </a:pPr>
              <a:t>‹#›</a:t>
            </a:fld>
            <a:endParaRPr lang="en-US"/>
          </a:p>
        </p:txBody>
      </p:sp>
    </p:spTree>
    <p:extLst>
      <p:ext uri="{BB962C8B-B14F-4D97-AF65-F5344CB8AC3E}">
        <p14:creationId xmlns:p14="http://schemas.microsoft.com/office/powerpoint/2010/main" val="126482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9AC5C9E3-F222-0149-92DD-9B0BC73074EF}" type="datetimeFigureOut">
              <a:rPr lang="en-US"/>
              <a:pPr>
                <a:defRPr/>
              </a:pPr>
              <a:t>6/21/2021</a:t>
            </a:fld>
            <a:endParaRPr lang="en-US"/>
          </a:p>
        </p:txBody>
      </p:sp>
      <p:sp>
        <p:nvSpPr>
          <p:cNvPr id="4"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89A10C-C238-BA49-B0E1-A901DA836AA2}" type="slidenum">
              <a:rPr lang="en-US"/>
              <a:pPr>
                <a:defRPr/>
              </a:pPr>
              <a:t>‹#›</a:t>
            </a:fld>
            <a:endParaRPr lang="en-US"/>
          </a:p>
        </p:txBody>
      </p:sp>
    </p:spTree>
    <p:extLst>
      <p:ext uri="{BB962C8B-B14F-4D97-AF65-F5344CB8AC3E}">
        <p14:creationId xmlns:p14="http://schemas.microsoft.com/office/powerpoint/2010/main" val="203712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B9873F4B-9772-1B4B-BD75-8961EBD6C013}" type="datetimeFigureOut">
              <a:rPr lang="en-US"/>
              <a:pPr>
                <a:defRPr/>
              </a:pPr>
              <a:t>6/21/2021</a:t>
            </a:fld>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B23027-F81A-3B4A-8914-165386042B01}" type="slidenum">
              <a:rPr lang="en-US"/>
              <a:pPr>
                <a:defRPr/>
              </a:pPr>
              <a:t>‹#›</a:t>
            </a:fld>
            <a:endParaRPr lang="en-US"/>
          </a:p>
        </p:txBody>
      </p:sp>
    </p:spTree>
    <p:extLst>
      <p:ext uri="{BB962C8B-B14F-4D97-AF65-F5344CB8AC3E}">
        <p14:creationId xmlns:p14="http://schemas.microsoft.com/office/powerpoint/2010/main" val="1064370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CE7F47A4-3B60-1542-9D07-DCF20C3DF11C}" type="datetimeFigureOut">
              <a:rPr lang="en-US"/>
              <a:pPr>
                <a:defRPr/>
              </a:pPr>
              <a:t>6/21/2021</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818E62-53C8-D447-9B17-AD289586117D}" type="slidenum">
              <a:rPr lang="en-US"/>
              <a:pPr>
                <a:defRPr/>
              </a:pPr>
              <a:t>‹#›</a:t>
            </a:fld>
            <a:endParaRPr lang="en-US"/>
          </a:p>
        </p:txBody>
      </p:sp>
    </p:spTree>
    <p:extLst>
      <p:ext uri="{BB962C8B-B14F-4D97-AF65-F5344CB8AC3E}">
        <p14:creationId xmlns:p14="http://schemas.microsoft.com/office/powerpoint/2010/main" val="308283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39653BFF-E9A4-104A-B1D0-EDB27F9D1F7B}" type="datetimeFigureOut">
              <a:rPr lang="en-US"/>
              <a:pPr>
                <a:defRPr/>
              </a:pPr>
              <a:t>6/21/2021</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6FB0B-9B4B-DF4D-ADE8-E2FDA22FDFE8}" type="slidenum">
              <a:rPr lang="en-US"/>
              <a:pPr>
                <a:defRPr/>
              </a:pPr>
              <a:t>‹#›</a:t>
            </a:fld>
            <a:endParaRPr lang="en-US"/>
          </a:p>
        </p:txBody>
      </p:sp>
    </p:spTree>
    <p:extLst>
      <p:ext uri="{BB962C8B-B14F-4D97-AF65-F5344CB8AC3E}">
        <p14:creationId xmlns:p14="http://schemas.microsoft.com/office/powerpoint/2010/main" val="388217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9160933" y="636270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Arial"/>
                <a:ea typeface="+mn-ea"/>
                <a:cs typeface="Arial"/>
              </a:defRPr>
            </a:lvl1pPr>
          </a:lstStyle>
          <a:p>
            <a:pPr>
              <a:defRPr/>
            </a:pPr>
            <a:fld id="{A60CB54A-FC31-DA41-A5AD-61397D2C0A76}" type="slidenum">
              <a:rPr lang="en-US"/>
              <a:pPr>
                <a:defRPr/>
              </a:pPr>
              <a:t>‹#›</a:t>
            </a:fld>
            <a:endParaRPr lang="en-US" dirty="0"/>
          </a:p>
        </p:txBody>
      </p:sp>
      <p:pic>
        <p:nvPicPr>
          <p:cNvPr id="1028"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75867" y="2755900"/>
            <a:ext cx="44026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875867" y="2755900"/>
            <a:ext cx="44026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75867" y="2755900"/>
            <a:ext cx="44026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875867" y="2755900"/>
            <a:ext cx="44026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75867" y="2755900"/>
            <a:ext cx="440267"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1367" y="6173789"/>
            <a:ext cx="4311651"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1367" y="255588"/>
            <a:ext cx="19473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BF2247-1495-4C5C-8376-EC68CF441D79}"/>
              </a:ext>
            </a:extLst>
          </p:cNvPr>
          <p:cNvSpPr/>
          <p:nvPr/>
        </p:nvSpPr>
        <p:spPr>
          <a:xfrm>
            <a:off x="0" y="985929"/>
            <a:ext cx="12192000" cy="4729071"/>
          </a:xfrm>
          <a:prstGeom prst="rect">
            <a:avLst/>
          </a:prstGeom>
          <a:solidFill>
            <a:srgbClr val="7AC1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525" y="6173789"/>
            <a:ext cx="32337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WR Positive.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4946" y="243175"/>
            <a:ext cx="1437828" cy="598522"/>
          </a:xfrm>
          <a:prstGeom prst="rect">
            <a:avLst/>
          </a:prstGeom>
        </p:spPr>
      </p:pic>
      <p:pic>
        <p:nvPicPr>
          <p:cNvPr id="5" name="Picture 4" descr="BDA Logo - Black.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679" y="283377"/>
            <a:ext cx="1892490" cy="369670"/>
          </a:xfrm>
          <a:prstGeom prst="rect">
            <a:avLst/>
          </a:prstGeom>
        </p:spPr>
      </p:pic>
      <p:cxnSp>
        <p:nvCxnSpPr>
          <p:cNvPr id="13" name="Straight Connector 12"/>
          <p:cNvCxnSpPr/>
          <p:nvPr/>
        </p:nvCxnSpPr>
        <p:spPr>
          <a:xfrm>
            <a:off x="1787525" y="6069404"/>
            <a:ext cx="8621690" cy="0"/>
          </a:xfrm>
          <a:prstGeom prst="line">
            <a:avLst/>
          </a:prstGeom>
          <a:ln w="9525"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14" name="Subtitle 2"/>
          <p:cNvSpPr txBox="1">
            <a:spLocks/>
          </p:cNvSpPr>
          <p:nvPr/>
        </p:nvSpPr>
        <p:spPr>
          <a:xfrm>
            <a:off x="4731071" y="3910165"/>
            <a:ext cx="7204105" cy="16557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0A0A0A"/>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6000" dirty="0">
                <a:solidFill>
                  <a:prstClr val="white"/>
                </a:solidFill>
                <a:cs typeface="Arial" panose="020B0604020202020204" pitchFamily="34" charset="0"/>
              </a:rPr>
              <a:t>Jo Lewis – BDA Work Ready</a:t>
            </a:r>
          </a:p>
        </p:txBody>
      </p:sp>
      <p:sp>
        <p:nvSpPr>
          <p:cNvPr id="16" name="TextBox 15"/>
          <p:cNvSpPr txBox="1"/>
          <p:nvPr/>
        </p:nvSpPr>
        <p:spPr>
          <a:xfrm>
            <a:off x="0" y="6063781"/>
            <a:ext cx="12384504" cy="907941"/>
          </a:xfrm>
          <a:prstGeom prst="rect">
            <a:avLst/>
          </a:prstGeom>
          <a:solidFill>
            <a:schemeClr val="bg1"/>
          </a:solidFill>
        </p:spPr>
        <p:txBody>
          <a:bodyPr wrap="square" rtlCol="0">
            <a:spAutoFit/>
          </a:bodyPr>
          <a:lstStyle/>
          <a:p>
            <a:pPr algn="ctr"/>
            <a:r>
              <a:rPr lang="en-GB" sz="700" b="1" dirty="0">
                <a:solidFill>
                  <a:prstClr val="black">
                    <a:lumMod val="85000"/>
                    <a:lumOff val="15000"/>
                  </a:prstClr>
                </a:solidFill>
                <a:latin typeface="Arial" panose="020B0604020202020204" pitchFamily="34" charset="0"/>
                <a:cs typeface="Arial" panose="020B0604020202020204" pitchFamily="34" charset="0"/>
              </a:rPr>
              <a:t>                                                                  </a:t>
            </a:r>
          </a:p>
          <a:p>
            <a:pPr algn="ctr"/>
            <a:endParaRPr lang="en-GB" sz="1200" b="1" dirty="0">
              <a:solidFill>
                <a:prstClr val="black">
                  <a:lumMod val="85000"/>
                  <a:lumOff val="15000"/>
                </a:prstClr>
              </a:solidFill>
              <a:latin typeface="Arial" panose="020B0604020202020204" pitchFamily="34" charset="0"/>
              <a:cs typeface="Arial" panose="020B0604020202020204" pitchFamily="34" charset="0"/>
            </a:endParaRPr>
          </a:p>
          <a:p>
            <a:pPr algn="ctr"/>
            <a:r>
              <a:rPr lang="en-GB" sz="1200" b="1" dirty="0">
                <a:solidFill>
                  <a:prstClr val="black">
                    <a:lumMod val="85000"/>
                    <a:lumOff val="15000"/>
                  </a:prstClr>
                </a:solidFill>
                <a:latin typeface="Arial" panose="020B0604020202020204" pitchFamily="34" charset="0"/>
                <a:cs typeface="Arial" panose="020B0604020202020204" pitchFamily="34" charset="0"/>
              </a:rPr>
              <a:t>                                         </a:t>
            </a:r>
          </a:p>
          <a:p>
            <a:pPr algn="ctr"/>
            <a:endParaRPr lang="en-GB" sz="1200" b="1" dirty="0">
              <a:solidFill>
                <a:prstClr val="black">
                  <a:lumMod val="85000"/>
                  <a:lumOff val="15000"/>
                </a:prstClr>
              </a:solidFill>
              <a:latin typeface="Arial" panose="020B0604020202020204" pitchFamily="34" charset="0"/>
              <a:cs typeface="Arial" panose="020B0604020202020204" pitchFamily="34" charset="0"/>
            </a:endParaRPr>
          </a:p>
          <a:p>
            <a:pPr algn="ctr"/>
            <a:endParaRPr lang="en-GB" sz="1000" dirty="0">
              <a:solidFill>
                <a:prstClr val="black">
                  <a:lumMod val="85000"/>
                  <a:lumOff val="15000"/>
                </a:prst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stretch>
            <a:fillRect/>
          </a:stretch>
        </p:blipFill>
        <p:spPr>
          <a:xfrm>
            <a:off x="231679" y="6047882"/>
            <a:ext cx="4067175" cy="801441"/>
          </a:xfrm>
          <a:prstGeom prst="rect">
            <a:avLst/>
          </a:prstGeom>
        </p:spPr>
      </p:pic>
      <p:pic>
        <p:nvPicPr>
          <p:cNvPr id="6" name="Picture 5">
            <a:extLst>
              <a:ext uri="{FF2B5EF4-FFF2-40B4-BE49-F238E27FC236}">
                <a16:creationId xmlns:a16="http://schemas.microsoft.com/office/drawing/2014/main" id="{D2FF8B45-FEDA-4695-B852-0DA1AC84AAE5}"/>
              </a:ext>
            </a:extLst>
          </p:cNvPr>
          <p:cNvPicPr>
            <a:picLocks noChangeAspect="1"/>
          </p:cNvPicPr>
          <p:nvPr/>
        </p:nvPicPr>
        <p:blipFill rotWithShape="1">
          <a:blip r:embed="rId7"/>
          <a:srcRect l="26250" t="26079" r="42316" b="4733"/>
          <a:stretch/>
        </p:blipFill>
        <p:spPr>
          <a:xfrm>
            <a:off x="641836" y="985929"/>
            <a:ext cx="3832412" cy="4744970"/>
          </a:xfrm>
          <a:prstGeom prst="rect">
            <a:avLst/>
          </a:prstGeom>
        </p:spPr>
      </p:pic>
    </p:spTree>
    <p:extLst>
      <p:ext uri="{BB962C8B-B14F-4D97-AF65-F5344CB8AC3E}">
        <p14:creationId xmlns:p14="http://schemas.microsoft.com/office/powerpoint/2010/main" val="370958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4805"/>
            <a:ext cx="10972800" cy="1143000"/>
          </a:xfrm>
        </p:spPr>
        <p:txBody>
          <a:bodyPr/>
          <a:lstStyle/>
          <a:p>
            <a:r>
              <a:rPr lang="en-GB" dirty="0">
                <a:latin typeface="Arial" panose="020B0604020202020204" pitchFamily="34" charset="0"/>
                <a:cs typeface="Arial" panose="020B0604020202020204" pitchFamily="34" charset="0"/>
              </a:rPr>
              <a:t>Factors that influence wellbeing in the workplace</a:t>
            </a:r>
          </a:p>
        </p:txBody>
      </p:sp>
      <p:sp>
        <p:nvSpPr>
          <p:cNvPr id="3" name="Content Placeholder 2"/>
          <p:cNvSpPr>
            <a:spLocks noGrp="1"/>
          </p:cNvSpPr>
          <p:nvPr>
            <p:ph idx="1"/>
          </p:nvPr>
        </p:nvSpPr>
        <p:spPr>
          <a:xfrm>
            <a:off x="609600" y="1691435"/>
            <a:ext cx="10972800" cy="3899452"/>
          </a:xfrm>
        </p:spPr>
        <p:txBody>
          <a:bodyPr/>
          <a:lstStyle/>
          <a:p>
            <a:r>
              <a:rPr lang="en-GB" sz="2800" dirty="0">
                <a:latin typeface="Arial" panose="020B0604020202020204" pitchFamily="34" charset="0"/>
                <a:cs typeface="Arial" panose="020B0604020202020204" pitchFamily="34" charset="0"/>
              </a:rPr>
              <a:t>A poor working environment:</a:t>
            </a:r>
          </a:p>
          <a:p>
            <a:pPr lvl="1"/>
            <a:r>
              <a:rPr lang="en-GB" sz="2400" dirty="0">
                <a:latin typeface="Arial" panose="020B0604020202020204" pitchFamily="34" charset="0"/>
                <a:cs typeface="Arial" panose="020B0604020202020204" pitchFamily="34" charset="0"/>
              </a:rPr>
              <a:t>Long hours and no breaks</a:t>
            </a:r>
          </a:p>
          <a:p>
            <a:pPr lvl="1"/>
            <a:r>
              <a:rPr lang="en-GB" sz="2400" dirty="0">
                <a:latin typeface="Arial" panose="020B0604020202020204" pitchFamily="34" charset="0"/>
                <a:cs typeface="Arial" panose="020B0604020202020204" pitchFamily="34" charset="0"/>
              </a:rPr>
              <a:t>High-pressure environment with unrealistic expectations</a:t>
            </a:r>
          </a:p>
          <a:p>
            <a:r>
              <a:rPr lang="en-GB" sz="2800" dirty="0">
                <a:latin typeface="Arial" panose="020B0604020202020204" pitchFamily="34" charset="0"/>
                <a:cs typeface="Arial" panose="020B0604020202020204" pitchFamily="34" charset="0"/>
              </a:rPr>
              <a:t>Lifestyle behaviours:</a:t>
            </a:r>
          </a:p>
          <a:p>
            <a:pPr lvl="1"/>
            <a:r>
              <a:rPr lang="en-GB" sz="2400" dirty="0">
                <a:latin typeface="Arial" panose="020B0604020202020204" pitchFamily="34" charset="0"/>
                <a:cs typeface="Arial" panose="020B0604020202020204" pitchFamily="34" charset="0"/>
              </a:rPr>
              <a:t>Physical activity and sedentary behaviour</a:t>
            </a:r>
          </a:p>
          <a:p>
            <a:pPr lvl="1"/>
            <a:r>
              <a:rPr lang="en-GB" sz="2400" dirty="0">
                <a:latin typeface="Arial" panose="020B0604020202020204" pitchFamily="34" charset="0"/>
                <a:cs typeface="Arial" panose="020B0604020202020204" pitchFamily="34" charset="0"/>
              </a:rPr>
              <a:t>Mindfulness &amp; relaxation techniques</a:t>
            </a:r>
          </a:p>
          <a:p>
            <a:pPr lvl="1"/>
            <a:r>
              <a:rPr lang="en-GB" sz="2400" dirty="0">
                <a:latin typeface="Arial" panose="020B0604020202020204" pitchFamily="34" charset="0"/>
                <a:cs typeface="Arial" panose="020B0604020202020204" pitchFamily="34" charset="0"/>
              </a:rPr>
              <a:t>Sunlight (vitamin D)</a:t>
            </a:r>
          </a:p>
          <a:p>
            <a:pPr lvl="1"/>
            <a:r>
              <a:rPr lang="en-GB" sz="2400" b="1" dirty="0">
                <a:latin typeface="Arial" panose="020B0604020202020204" pitchFamily="34" charset="0"/>
                <a:cs typeface="Arial" panose="020B0604020202020204" pitchFamily="34" charset="0"/>
              </a:rPr>
              <a:t>Nutrition</a:t>
            </a:r>
          </a:p>
          <a:p>
            <a:r>
              <a:rPr lang="en-GB" sz="2800" dirty="0">
                <a:latin typeface="Arial" panose="020B0604020202020204" pitchFamily="34" charset="0"/>
                <a:cs typeface="Arial" panose="020B0604020202020204" pitchFamily="34" charset="0"/>
              </a:rPr>
              <a:t>Nutrition programmes should always be part of a holistic approach</a:t>
            </a:r>
          </a:p>
          <a:p>
            <a:endParaRPr lang="en-GB" sz="2800"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2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21E8-4731-4ED4-B035-04B918ACF62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Where does nutrition fit in for construction workers?</a:t>
            </a:r>
          </a:p>
        </p:txBody>
      </p:sp>
      <p:sp>
        <p:nvSpPr>
          <p:cNvPr id="3" name="Content Placeholder 2">
            <a:extLst>
              <a:ext uri="{FF2B5EF4-FFF2-40B4-BE49-F238E27FC236}">
                <a16:creationId xmlns:a16="http://schemas.microsoft.com/office/drawing/2014/main" id="{524CA0DD-7373-4176-9A31-BA7CF8FB6C70}"/>
              </a:ext>
            </a:extLst>
          </p:cNvPr>
          <p:cNvSpPr>
            <a:spLocks noGrp="1"/>
          </p:cNvSpPr>
          <p:nvPr>
            <p:ph idx="1"/>
          </p:nvPr>
        </p:nvSpPr>
        <p:spPr>
          <a:xfrm>
            <a:off x="609600" y="1677006"/>
            <a:ext cx="10972800" cy="4525963"/>
          </a:xfrm>
        </p:spPr>
        <p:txBody>
          <a:bodyPr/>
          <a:lstStyle/>
          <a:p>
            <a:r>
              <a:rPr lang="en-GB" sz="2800" dirty="0">
                <a:latin typeface="Arial" panose="020B0604020202020204" pitchFamily="34" charset="0"/>
                <a:cs typeface="Arial" panose="020B0604020202020204" pitchFamily="34" charset="0"/>
              </a:rPr>
              <a:t>Consuming the right food and drink to aid focus and concentration and maintain safety</a:t>
            </a:r>
          </a:p>
          <a:p>
            <a:r>
              <a:rPr lang="en-GB" sz="2800" dirty="0">
                <a:latin typeface="Arial" panose="020B0604020202020204" pitchFamily="34" charset="0"/>
                <a:cs typeface="Arial" panose="020B0604020202020204" pitchFamily="34" charset="0"/>
              </a:rPr>
              <a:t>Dealing with limited facilities to prepare food</a:t>
            </a:r>
          </a:p>
          <a:p>
            <a:r>
              <a:rPr lang="en-GB" sz="2800" dirty="0">
                <a:latin typeface="Arial" panose="020B0604020202020204" pitchFamily="34" charset="0"/>
                <a:cs typeface="Arial" panose="020B0604020202020204" pitchFamily="34" charset="0"/>
              </a:rPr>
              <a:t>Coping with poor access to healthier choices in remote sites</a:t>
            </a:r>
          </a:p>
          <a:p>
            <a:r>
              <a:rPr lang="en-GB" sz="2800" dirty="0">
                <a:latin typeface="Arial" panose="020B0604020202020204" pitchFamily="34" charset="0"/>
                <a:cs typeface="Arial" panose="020B0604020202020204" pitchFamily="34" charset="0"/>
              </a:rPr>
              <a:t>Meeting high energy needs with healthy food, snacks and hydration</a:t>
            </a:r>
          </a:p>
          <a:p>
            <a:r>
              <a:rPr lang="en-GB" sz="2800" dirty="0">
                <a:latin typeface="Arial" panose="020B0604020202020204" pitchFamily="34" charset="0"/>
                <a:cs typeface="Arial" panose="020B0604020202020204" pitchFamily="34" charset="0"/>
              </a:rPr>
              <a:t>Coping with long shifts and early starts</a:t>
            </a:r>
          </a:p>
          <a:p>
            <a:r>
              <a:rPr lang="en-GB" sz="2800" dirty="0">
                <a:latin typeface="Arial" panose="020B0604020202020204" pitchFamily="34" charset="0"/>
                <a:cs typeface="Arial" panose="020B0604020202020204" pitchFamily="34" charset="0"/>
              </a:rPr>
              <a:t>Travelling long distances for work</a:t>
            </a:r>
          </a:p>
          <a:p>
            <a:r>
              <a:rPr lang="en-GB" sz="2800" dirty="0">
                <a:latin typeface="Arial" panose="020B0604020202020204" pitchFamily="34" charset="0"/>
                <a:cs typeface="Arial" panose="020B0604020202020204" pitchFamily="34" charset="0"/>
              </a:rPr>
              <a:t>Adequate nutrition whilst living away from home</a:t>
            </a:r>
          </a:p>
        </p:txBody>
      </p:sp>
    </p:spTree>
    <p:extLst>
      <p:ext uri="{BB962C8B-B14F-4D97-AF65-F5344CB8AC3E}">
        <p14:creationId xmlns:p14="http://schemas.microsoft.com/office/powerpoint/2010/main" val="291826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56779" y="656851"/>
            <a:ext cx="10686668" cy="932866"/>
          </a:xfrm>
        </p:spPr>
        <p:txBody>
          <a:bodyPr/>
          <a:lstStyle/>
          <a:p>
            <a:pPr marL="0" indent="0">
              <a:buNone/>
              <a:defRPr/>
            </a:pPr>
            <a:r>
              <a:rPr lang="en-GB" altLang="en-US" sz="3600" dirty="0">
                <a:latin typeface="Arial" panose="020B0604020202020204" pitchFamily="34" charset="0"/>
              </a:rPr>
              <a:t>Key eating patterns associated with mood and wellbeing:</a:t>
            </a:r>
          </a:p>
          <a:p>
            <a:pPr marL="0" indent="0">
              <a:buNone/>
              <a:defRPr/>
            </a:pPr>
            <a:endParaRPr lang="en-GB" dirty="0">
              <a:latin typeface="Arial" panose="020B0604020202020204" pitchFamily="34" charset="0"/>
            </a:endParaRPr>
          </a:p>
          <a:p>
            <a:pPr marL="0" indent="0">
              <a:buNone/>
              <a:defRPr/>
            </a:pPr>
            <a:endParaRPr lang="en-GB" dirty="0">
              <a:latin typeface="Arial" panose="020B0604020202020204" pitchFamily="34" charset="0"/>
            </a:endParaRPr>
          </a:p>
          <a:p>
            <a:pPr marL="0" indent="0">
              <a:buNone/>
              <a:defRPr/>
            </a:pPr>
            <a:endParaRPr lang="en-GB" dirty="0">
              <a:latin typeface="Arial" panose="020B0604020202020204" pitchFamily="34" charset="0"/>
            </a:endParaRPr>
          </a:p>
          <a:p>
            <a:pPr marL="0" indent="0">
              <a:buNone/>
              <a:defRPr/>
            </a:pPr>
            <a:endParaRPr lang="en-GB" dirty="0">
              <a:latin typeface="Arial" panose="020B0604020202020204" pitchFamily="34" charset="0"/>
            </a:endParaRPr>
          </a:p>
          <a:p>
            <a:pPr marL="0" indent="0">
              <a:buNone/>
              <a:defRPr/>
            </a:pPr>
            <a:endParaRPr lang="en-GB" dirty="0">
              <a:latin typeface="Arial" panose="020B0604020202020204" pitchFamily="34" charset="0"/>
            </a:endParaRPr>
          </a:p>
          <a:p>
            <a:pPr marL="0" indent="0">
              <a:buNone/>
              <a:defRPr/>
            </a:pPr>
            <a:endParaRPr lang="en-GB" dirty="0">
              <a:latin typeface="Arial" panose="020B0604020202020204" pitchFamily="34" charset="0"/>
            </a:endParaRPr>
          </a:p>
          <a:p>
            <a:pPr marL="0" indent="0">
              <a:buNone/>
              <a:defRPr/>
            </a:pPr>
            <a:endParaRPr lang="en-GB" altLang="en-US" dirty="0">
              <a:latin typeface="Arial" panose="020B0604020202020204" pitchFamily="34" charset="0"/>
            </a:endParaRPr>
          </a:p>
          <a:p>
            <a:pPr marL="0" indent="0">
              <a:buNone/>
              <a:defRPr/>
            </a:pPr>
            <a:endParaRPr lang="en-GB" altLang="en-US" dirty="0">
              <a:latin typeface="Arial" panose="020B0604020202020204" pitchFamily="34" charset="0"/>
            </a:endParaRPr>
          </a:p>
          <a:p>
            <a:pPr marL="0" indent="0">
              <a:buNone/>
              <a:defRPr/>
            </a:pPr>
            <a:endParaRPr lang="en-GB" altLang="en-US" dirty="0">
              <a:latin typeface="Arial" panose="020B0604020202020204" pitchFamily="34" charset="0"/>
            </a:endParaRPr>
          </a:p>
          <a:p>
            <a:pPr marL="0" indent="0">
              <a:buNone/>
              <a:defRPr/>
            </a:pPr>
            <a:endParaRPr lang="en-GB" altLang="en-US" dirty="0">
              <a:latin typeface="Arial" panose="020B0604020202020204" pitchFamily="34" charset="0"/>
            </a:endParaRPr>
          </a:p>
        </p:txBody>
      </p:sp>
      <p:sp>
        <p:nvSpPr>
          <p:cNvPr id="5" name="Rectangle 4"/>
          <p:cNvSpPr/>
          <p:nvPr/>
        </p:nvSpPr>
        <p:spPr>
          <a:xfrm>
            <a:off x="766482" y="2236763"/>
            <a:ext cx="10676965" cy="900332"/>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dirty="0"/>
          </a:p>
        </p:txBody>
      </p:sp>
      <p:sp>
        <p:nvSpPr>
          <p:cNvPr id="8" name="Rectangle 7"/>
          <p:cNvSpPr/>
          <p:nvPr/>
        </p:nvSpPr>
        <p:spPr>
          <a:xfrm>
            <a:off x="756779" y="3525209"/>
            <a:ext cx="10663518" cy="900332"/>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9" name="Rectangle 8"/>
          <p:cNvSpPr/>
          <p:nvPr/>
        </p:nvSpPr>
        <p:spPr>
          <a:xfrm>
            <a:off x="756779" y="4775744"/>
            <a:ext cx="10663518" cy="900332"/>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4" name="Rectangle 3"/>
          <p:cNvSpPr/>
          <p:nvPr/>
        </p:nvSpPr>
        <p:spPr>
          <a:xfrm>
            <a:off x="4017385" y="4964300"/>
            <a:ext cx="3735638" cy="523220"/>
          </a:xfrm>
          <a:prstGeom prst="rect">
            <a:avLst/>
          </a:prstGeom>
        </p:spPr>
        <p:txBody>
          <a:bodyPr wrap="none">
            <a:spAutoFit/>
          </a:bodyPr>
          <a:lstStyle/>
          <a:p>
            <a:pPr marL="700088" indent="-428625">
              <a:defRPr/>
            </a:pPr>
            <a:r>
              <a:rPr lang="en-GB" altLang="en-US" sz="2800" b="1" dirty="0">
                <a:solidFill>
                  <a:schemeClr val="bg1"/>
                </a:solidFill>
                <a:latin typeface="Arial" panose="020B0604020202020204" pitchFamily="34" charset="0"/>
              </a:rPr>
              <a:t>Keep well hydrated</a:t>
            </a:r>
          </a:p>
        </p:txBody>
      </p:sp>
      <p:sp>
        <p:nvSpPr>
          <p:cNvPr id="3" name="Rectangle 2"/>
          <p:cNvSpPr/>
          <p:nvPr/>
        </p:nvSpPr>
        <p:spPr>
          <a:xfrm>
            <a:off x="1220764" y="3683449"/>
            <a:ext cx="9328880" cy="523220"/>
          </a:xfrm>
          <a:prstGeom prst="rect">
            <a:avLst/>
          </a:prstGeom>
        </p:spPr>
        <p:txBody>
          <a:bodyPr wrap="square">
            <a:spAutoFit/>
          </a:bodyPr>
          <a:lstStyle/>
          <a:p>
            <a:pPr marL="700088" indent="-428625" algn="ctr">
              <a:defRPr/>
            </a:pPr>
            <a:r>
              <a:rPr lang="en-GB" altLang="en-US" sz="2800" b="1" dirty="0">
                <a:solidFill>
                  <a:schemeClr val="bg1"/>
                </a:solidFill>
                <a:latin typeface="Arial" panose="020B0604020202020204" pitchFamily="34" charset="0"/>
              </a:rPr>
              <a:t>Include a range of nutrient dense foods in your diet</a:t>
            </a:r>
          </a:p>
        </p:txBody>
      </p:sp>
      <p:sp>
        <p:nvSpPr>
          <p:cNvPr id="2" name="Rectangle 1"/>
          <p:cNvSpPr/>
          <p:nvPr/>
        </p:nvSpPr>
        <p:spPr>
          <a:xfrm>
            <a:off x="4157649" y="2401337"/>
            <a:ext cx="3455113" cy="523220"/>
          </a:xfrm>
          <a:prstGeom prst="rect">
            <a:avLst/>
          </a:prstGeom>
        </p:spPr>
        <p:txBody>
          <a:bodyPr wrap="none">
            <a:spAutoFit/>
          </a:bodyPr>
          <a:lstStyle/>
          <a:p>
            <a:pPr marL="700088" indent="-428625">
              <a:defRPr/>
            </a:pPr>
            <a:r>
              <a:rPr lang="en-GB" altLang="en-US" sz="2800" b="1" dirty="0">
                <a:solidFill>
                  <a:schemeClr val="bg1"/>
                </a:solidFill>
                <a:latin typeface="Arial" panose="020B0604020202020204" pitchFamily="34" charset="0"/>
              </a:rPr>
              <a:t>Eat regular meals</a:t>
            </a:r>
          </a:p>
        </p:txBody>
      </p:sp>
    </p:spTree>
    <p:extLst>
      <p:ext uri="{BB962C8B-B14F-4D97-AF65-F5344CB8AC3E}">
        <p14:creationId xmlns:p14="http://schemas.microsoft.com/office/powerpoint/2010/main" val="107000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1A561C1-2E34-4113-A614-8F960219EC6F}"/>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Barriers</a:t>
            </a:r>
          </a:p>
        </p:txBody>
      </p:sp>
      <p:pic>
        <p:nvPicPr>
          <p:cNvPr id="11" name="Content Placeholder 10">
            <a:extLst>
              <a:ext uri="{FF2B5EF4-FFF2-40B4-BE49-F238E27FC236}">
                <a16:creationId xmlns:a16="http://schemas.microsoft.com/office/drawing/2014/main" id="{5EB4A624-F2E6-4A0E-B94A-7083BF4DB10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157" b="53959"/>
          <a:stretch/>
        </p:blipFill>
        <p:spPr>
          <a:xfrm>
            <a:off x="40341" y="568730"/>
            <a:ext cx="8784802" cy="2759570"/>
          </a:xfrm>
          <a:prstGeom prst="rect">
            <a:avLst/>
          </a:prstGeom>
        </p:spPr>
      </p:pic>
      <p:sp>
        <p:nvSpPr>
          <p:cNvPr id="13" name="TextBox 12">
            <a:extLst>
              <a:ext uri="{FF2B5EF4-FFF2-40B4-BE49-F238E27FC236}">
                <a16:creationId xmlns:a16="http://schemas.microsoft.com/office/drawing/2014/main" id="{D14CC424-9B5A-46B8-987A-720AF8478FA2}"/>
              </a:ext>
            </a:extLst>
          </p:cNvPr>
          <p:cNvSpPr txBox="1"/>
          <p:nvPr/>
        </p:nvSpPr>
        <p:spPr>
          <a:xfrm>
            <a:off x="7234517" y="3167042"/>
            <a:ext cx="4827494" cy="3046988"/>
          </a:xfrm>
          <a:prstGeom prst="rect">
            <a:avLst/>
          </a:prstGeom>
          <a:noFill/>
        </p:spPr>
        <p:txBody>
          <a:bodyPr wrap="square">
            <a:spAutoFit/>
          </a:bodyPr>
          <a:lstStyle/>
          <a:p>
            <a:pPr algn="ctr"/>
            <a:r>
              <a:rPr lang="en-GB" sz="2400" b="1" i="1" u="none" strike="noStrike" baseline="0" dirty="0">
                <a:solidFill>
                  <a:srgbClr val="7AC142"/>
                </a:solidFill>
                <a:latin typeface="ArialMT"/>
              </a:rPr>
              <a:t>“3 pm snack is important. But we go to cafeteria with the correct intention, but we see the muffins, which are really big so we always get one. Then we feel bad. We feel good first, but then feel bad both emotionally and physically.”</a:t>
            </a:r>
            <a:endParaRPr lang="en-GB" sz="2400" b="1" i="1" dirty="0">
              <a:solidFill>
                <a:srgbClr val="7AC142"/>
              </a:solidFill>
            </a:endParaRPr>
          </a:p>
        </p:txBody>
      </p:sp>
      <p:sp>
        <p:nvSpPr>
          <p:cNvPr id="15" name="TextBox 14">
            <a:extLst>
              <a:ext uri="{FF2B5EF4-FFF2-40B4-BE49-F238E27FC236}">
                <a16:creationId xmlns:a16="http://schemas.microsoft.com/office/drawing/2014/main" id="{A014D626-36C6-4E9B-BB1A-8F35674496D3}"/>
              </a:ext>
            </a:extLst>
          </p:cNvPr>
          <p:cNvSpPr txBox="1"/>
          <p:nvPr/>
        </p:nvSpPr>
        <p:spPr>
          <a:xfrm>
            <a:off x="609600" y="3451429"/>
            <a:ext cx="6320116" cy="1569660"/>
          </a:xfrm>
          <a:prstGeom prst="rect">
            <a:avLst/>
          </a:prstGeom>
          <a:noFill/>
        </p:spPr>
        <p:txBody>
          <a:bodyPr wrap="square">
            <a:spAutoFit/>
          </a:bodyPr>
          <a:lstStyle/>
          <a:p>
            <a:pPr algn="l"/>
            <a:r>
              <a:rPr lang="en-GB" sz="3200" b="0" i="0" u="none" strike="noStrike" baseline="0" dirty="0">
                <a:latin typeface="ArialMT"/>
              </a:rPr>
              <a:t>“</a:t>
            </a:r>
            <a:r>
              <a:rPr lang="en-GB" sz="3200" dirty="0">
                <a:latin typeface="ArialMT"/>
              </a:rPr>
              <a:t>P</a:t>
            </a:r>
            <a:r>
              <a:rPr lang="en-GB" sz="3200" b="0" i="0" u="none" strike="noStrike" baseline="0" dirty="0">
                <a:latin typeface="ArialMT"/>
              </a:rPr>
              <a:t>eople feel that junk food is cheap, i.e. McDonald’s and  healthy is more expensive</a:t>
            </a:r>
            <a:r>
              <a:rPr lang="en-GB" sz="3200" dirty="0">
                <a:latin typeface="ArialMT"/>
              </a:rPr>
              <a:t>”</a:t>
            </a:r>
            <a:endParaRPr lang="en-GB" sz="3200" dirty="0"/>
          </a:p>
        </p:txBody>
      </p:sp>
      <p:sp>
        <p:nvSpPr>
          <p:cNvPr id="16" name="TextBox 15">
            <a:extLst>
              <a:ext uri="{FF2B5EF4-FFF2-40B4-BE49-F238E27FC236}">
                <a16:creationId xmlns:a16="http://schemas.microsoft.com/office/drawing/2014/main" id="{8EFDB04E-7EBE-4F23-8927-D3A4E2984A9B}"/>
              </a:ext>
            </a:extLst>
          </p:cNvPr>
          <p:cNvSpPr txBox="1"/>
          <p:nvPr/>
        </p:nvSpPr>
        <p:spPr>
          <a:xfrm>
            <a:off x="3657600" y="2756647"/>
            <a:ext cx="3738282" cy="44852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63715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609600" y="415264"/>
            <a:ext cx="10972800" cy="1143000"/>
          </a:xfrm>
        </p:spPr>
        <p:txBody>
          <a:bodyPr/>
          <a:lstStyle/>
          <a:p>
            <a:r>
              <a:rPr lang="en-GB" altLang="en-US" dirty="0">
                <a:latin typeface="Arial" panose="020B0604020202020204" pitchFamily="34" charset="0"/>
              </a:rPr>
              <a:t>How might a working day look? </a:t>
            </a:r>
          </a:p>
        </p:txBody>
      </p:sp>
      <p:pic>
        <p:nvPicPr>
          <p:cNvPr id="50178" name="Picture 3"/>
          <p:cNvPicPr>
            <a:picLocks noGrp="1" noChangeAspect="1" noChangeArrowheads="1"/>
          </p:cNvPicPr>
          <p:nvPr>
            <p:ph idx="1"/>
          </p:nvPr>
        </p:nvPicPr>
        <p:blipFill>
          <a:blip r:embed="rId3">
            <a:clrChange>
              <a:clrFrom>
                <a:srgbClr val="F6F7F7"/>
              </a:clrFrom>
              <a:clrTo>
                <a:srgbClr val="F6F7F7">
                  <a:alpha val="0"/>
                </a:srgbClr>
              </a:clrTo>
            </a:clrChange>
            <a:extLst>
              <a:ext uri="{28A0092B-C50C-407E-A947-70E740481C1C}">
                <a14:useLocalDpi xmlns:a14="http://schemas.microsoft.com/office/drawing/2010/main" val="0"/>
              </a:ext>
            </a:extLst>
          </a:blip>
          <a:srcRect/>
          <a:stretch>
            <a:fillRect/>
          </a:stretch>
        </p:blipFill>
        <p:spPr>
          <a:xfrm>
            <a:off x="3008874" y="1417639"/>
            <a:ext cx="5851525" cy="4257675"/>
          </a:xfrm>
          <a:noFill/>
        </p:spPr>
      </p:pic>
      <p:sp>
        <p:nvSpPr>
          <p:cNvPr id="6" name="TextBox 5"/>
          <p:cNvSpPr txBox="1"/>
          <p:nvPr/>
        </p:nvSpPr>
        <p:spPr>
          <a:xfrm>
            <a:off x="1809882" y="5488154"/>
            <a:ext cx="174919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Healthy snacks</a:t>
            </a:r>
          </a:p>
        </p:txBody>
      </p:sp>
      <p:sp>
        <p:nvSpPr>
          <p:cNvPr id="7" name="TextBox 6"/>
          <p:cNvSpPr txBox="1"/>
          <p:nvPr/>
        </p:nvSpPr>
        <p:spPr>
          <a:xfrm>
            <a:off x="8918804" y="1406526"/>
            <a:ext cx="1749197"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Healthy snacks</a:t>
            </a:r>
          </a:p>
        </p:txBody>
      </p:sp>
      <p:sp>
        <p:nvSpPr>
          <p:cNvPr id="8" name="Up Arrow 7"/>
          <p:cNvSpPr/>
          <p:nvPr/>
        </p:nvSpPr>
        <p:spPr>
          <a:xfrm rot="17861782">
            <a:off x="8932385" y="4352992"/>
            <a:ext cx="534988" cy="585788"/>
          </a:xfrm>
          <a:prstGeom prst="upArrow">
            <a:avLst/>
          </a:prstGeom>
          <a:solidFill>
            <a:srgbClr val="38AA38"/>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0" name="TextBox 9"/>
          <p:cNvSpPr txBox="1"/>
          <p:nvPr/>
        </p:nvSpPr>
        <p:spPr>
          <a:xfrm>
            <a:off x="1829648" y="1349828"/>
            <a:ext cx="1120820" cy="646331"/>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Start the </a:t>
            </a:r>
          </a:p>
          <a:p>
            <a:r>
              <a:rPr lang="en-GB" dirty="0">
                <a:latin typeface="Arial" panose="020B0604020202020204" pitchFamily="34" charset="0"/>
                <a:cs typeface="Arial" panose="020B0604020202020204" pitchFamily="34" charset="0"/>
              </a:rPr>
              <a:t>day well</a:t>
            </a:r>
          </a:p>
        </p:txBody>
      </p:sp>
      <p:sp>
        <p:nvSpPr>
          <p:cNvPr id="11" name="TextBox 10"/>
          <p:cNvSpPr txBox="1"/>
          <p:nvPr/>
        </p:nvSpPr>
        <p:spPr>
          <a:xfrm>
            <a:off x="8785728" y="5074443"/>
            <a:ext cx="1851789"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Refresh &amp; refuel</a:t>
            </a:r>
          </a:p>
        </p:txBody>
      </p:sp>
      <p:sp>
        <p:nvSpPr>
          <p:cNvPr id="12" name="Up Arrow 11"/>
          <p:cNvSpPr/>
          <p:nvPr/>
        </p:nvSpPr>
        <p:spPr>
          <a:xfrm rot="14380407">
            <a:off x="8884712" y="1905719"/>
            <a:ext cx="534988" cy="585788"/>
          </a:xfrm>
          <a:prstGeom prst="upArrow">
            <a:avLst/>
          </a:prstGeom>
          <a:solidFill>
            <a:srgbClr val="38AA38"/>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3" name="Up Arrow 12"/>
          <p:cNvSpPr/>
          <p:nvPr/>
        </p:nvSpPr>
        <p:spPr>
          <a:xfrm rot="6612705">
            <a:off x="2344901" y="1932285"/>
            <a:ext cx="534988" cy="585788"/>
          </a:xfrm>
          <a:prstGeom prst="upArrow">
            <a:avLst/>
          </a:prstGeom>
          <a:solidFill>
            <a:srgbClr val="38AA38"/>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
        <p:nvSpPr>
          <p:cNvPr id="14" name="Up Arrow 13"/>
          <p:cNvSpPr/>
          <p:nvPr/>
        </p:nvSpPr>
        <p:spPr>
          <a:xfrm rot="3107755">
            <a:off x="2287379" y="4803914"/>
            <a:ext cx="534988" cy="585788"/>
          </a:xfrm>
          <a:prstGeom prst="upArrow">
            <a:avLst/>
          </a:prstGeom>
          <a:solidFill>
            <a:srgbClr val="38AA38"/>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a:p>
        </p:txBody>
      </p:sp>
    </p:spTree>
    <p:extLst>
      <p:ext uri="{BB962C8B-B14F-4D97-AF65-F5344CB8AC3E}">
        <p14:creationId xmlns:p14="http://schemas.microsoft.com/office/powerpoint/2010/main" val="392151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lstStyle/>
          <a:p>
            <a:r>
              <a:rPr lang="en-GB" dirty="0">
                <a:latin typeface="Arial" panose="020B0604020202020204" pitchFamily="34" charset="0"/>
                <a:cs typeface="Arial" panose="020B0604020202020204" pitchFamily="34" charset="0"/>
              </a:rPr>
              <a:t>Implementation in the workplace</a:t>
            </a:r>
          </a:p>
        </p:txBody>
      </p:sp>
      <p:sp>
        <p:nvSpPr>
          <p:cNvPr id="3" name="Content Placeholder 2"/>
          <p:cNvSpPr>
            <a:spLocks noGrp="1"/>
          </p:cNvSpPr>
          <p:nvPr>
            <p:ph idx="1"/>
          </p:nvPr>
        </p:nvSpPr>
        <p:spPr/>
        <p:txBody>
          <a:bodyPr/>
          <a:lstStyle/>
          <a:p>
            <a:r>
              <a:rPr lang="en-GB" sz="2400" dirty="0">
                <a:latin typeface="Arial" panose="020B0604020202020204" pitchFamily="34" charset="0"/>
                <a:cs typeface="Arial" panose="020B0604020202020204" pitchFamily="34" charset="0"/>
              </a:rPr>
              <a:t>Provision of information and support</a:t>
            </a:r>
          </a:p>
          <a:p>
            <a:r>
              <a:rPr lang="en-GB" sz="2400" dirty="0">
                <a:latin typeface="Arial" panose="020B0604020202020204" pitchFamily="34" charset="0"/>
                <a:cs typeface="Arial" panose="020B0604020202020204" pitchFamily="34" charset="0"/>
              </a:rPr>
              <a:t>Access to drinking water</a:t>
            </a:r>
          </a:p>
          <a:p>
            <a:r>
              <a:rPr lang="en-GB" sz="2400" dirty="0">
                <a:latin typeface="Arial" panose="020B0604020202020204" pitchFamily="34" charset="0"/>
                <a:cs typeface="Arial" panose="020B0604020202020204" pitchFamily="34" charset="0"/>
              </a:rPr>
              <a:t>Provide healthy food choices at work</a:t>
            </a:r>
          </a:p>
          <a:p>
            <a:pPr lvl="1"/>
            <a:r>
              <a:rPr lang="en-GB" sz="2000" dirty="0">
                <a:latin typeface="Arial" panose="020B0604020202020204" pitchFamily="34" charset="0"/>
                <a:cs typeface="Arial" panose="020B0604020202020204" pitchFamily="34" charset="0"/>
              </a:rPr>
              <a:t>Vending</a:t>
            </a:r>
          </a:p>
          <a:p>
            <a:pPr lvl="1"/>
            <a:r>
              <a:rPr lang="en-GB" sz="2000" dirty="0">
                <a:latin typeface="Arial" panose="020B0604020202020204" pitchFamily="34" charset="0"/>
                <a:cs typeface="Arial" panose="020B0604020202020204" pitchFamily="34" charset="0"/>
              </a:rPr>
              <a:t>Canteens</a:t>
            </a:r>
          </a:p>
          <a:p>
            <a:pPr lvl="1"/>
            <a:r>
              <a:rPr lang="en-GB" sz="2000" dirty="0">
                <a:latin typeface="Arial" panose="020B0604020202020204" pitchFamily="34" charset="0"/>
                <a:cs typeface="Arial" panose="020B0604020202020204" pitchFamily="34" charset="0"/>
              </a:rPr>
              <a:t>Catering</a:t>
            </a:r>
          </a:p>
          <a:p>
            <a:pPr lvl="1"/>
            <a:r>
              <a:rPr lang="en-GB" sz="2000" dirty="0">
                <a:latin typeface="Arial" panose="020B0604020202020204" pitchFamily="34" charset="0"/>
                <a:cs typeface="Arial" panose="020B0604020202020204" pitchFamily="34" charset="0"/>
              </a:rPr>
              <a:t>Availability surrounding site location</a:t>
            </a:r>
          </a:p>
          <a:p>
            <a:r>
              <a:rPr lang="en-GB" sz="2400" dirty="0">
                <a:latin typeface="Arial" panose="020B0604020202020204" pitchFamily="34" charset="0"/>
                <a:cs typeface="Arial" panose="020B0604020202020204" pitchFamily="34" charset="0"/>
              </a:rPr>
              <a:t>Protect your meal break</a:t>
            </a:r>
          </a:p>
          <a:p>
            <a:r>
              <a:rPr lang="en-GB" sz="2400" dirty="0">
                <a:latin typeface="Arial" panose="020B0604020202020204" pitchFamily="34" charset="0"/>
                <a:cs typeface="Arial" panose="020B0604020202020204" pitchFamily="34" charset="0"/>
              </a:rPr>
              <a:t>Evaluate implementation efforts to show value of workplace nutrition programmes</a:t>
            </a:r>
          </a:p>
          <a:p>
            <a:endParaRPr lang="en-GB" sz="3600" b="1" dirty="0">
              <a:latin typeface="Arial" panose="020B0604020202020204" pitchFamily="34" charset="0"/>
              <a:cs typeface="Arial" panose="020B0604020202020204" pitchFamily="34" charset="0"/>
            </a:endParaRPr>
          </a:p>
          <a:p>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01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7232" y="1696706"/>
            <a:ext cx="7639359" cy="4482349"/>
          </a:xfrm>
        </p:spPr>
        <p:txBody>
          <a:bodyPr/>
          <a:lstStyle/>
          <a:p>
            <a:endParaRPr lang="en-GB" sz="7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national network of 120 accredited dietitians to design and deliver tailored interventions that support the wellbeing of your staff</a:t>
            </a:r>
          </a:p>
          <a:p>
            <a:pPr lvl="1"/>
            <a:r>
              <a:rPr lang="en-GB" sz="2400" dirty="0">
                <a:latin typeface="Arial" panose="020B0604020202020204" pitchFamily="34" charset="0"/>
                <a:cs typeface="Arial" panose="020B0604020202020204" pitchFamily="34" charset="0"/>
              </a:rPr>
              <a:t>raises awareness of benefits of nutritional health in the workplace</a:t>
            </a:r>
          </a:p>
          <a:p>
            <a:pPr lvl="1"/>
            <a:r>
              <a:rPr lang="en-GB" sz="2400" dirty="0">
                <a:latin typeface="Arial" panose="020B0604020202020204" pitchFamily="34" charset="0"/>
                <a:cs typeface="Arial" panose="020B0604020202020204" pitchFamily="34" charset="0"/>
              </a:rPr>
              <a:t>makes staff feel valued, while increasing knowledge of strategies to support health at work and in the future</a:t>
            </a:r>
          </a:p>
          <a:p>
            <a:pPr lvl="1"/>
            <a:r>
              <a:rPr lang="en-GB" sz="2400" dirty="0">
                <a:latin typeface="Arial" panose="020B0604020202020204" pitchFamily="34" charset="0"/>
                <a:cs typeface="Arial" panose="020B0604020202020204" pitchFamily="34" charset="0"/>
              </a:rPr>
              <a:t>works as partners with existing health and wellbeing services </a:t>
            </a:r>
          </a:p>
          <a:p>
            <a:pPr marL="457200" lvl="1" indent="0">
              <a:buNone/>
            </a:pPr>
            <a:r>
              <a:rPr lang="en-GB" sz="2400" b="1" dirty="0">
                <a:latin typeface="Arial" panose="020B0604020202020204" pitchFamily="34" charset="0"/>
                <a:cs typeface="Arial" panose="020B0604020202020204" pitchFamily="34" charset="0"/>
              </a:rPr>
              <a:t>	    			</a:t>
            </a:r>
            <a:r>
              <a:rPr lang="en-GB" sz="3200" b="1" dirty="0">
                <a:solidFill>
                  <a:srgbClr val="31A836"/>
                </a:solidFill>
                <a:latin typeface="Arial" panose="020B0604020202020204" pitchFamily="34" charset="0"/>
                <a:cs typeface="Arial" panose="020B0604020202020204" pitchFamily="34" charset="0"/>
              </a:rPr>
              <a:t>www.bdaworkready.co.uk</a:t>
            </a:r>
          </a:p>
        </p:txBody>
      </p:sp>
      <p:grpSp>
        <p:nvGrpSpPr>
          <p:cNvPr id="11" name="Group 10"/>
          <p:cNvGrpSpPr/>
          <p:nvPr/>
        </p:nvGrpSpPr>
        <p:grpSpPr>
          <a:xfrm>
            <a:off x="321109" y="943857"/>
            <a:ext cx="3527802" cy="5235198"/>
            <a:chOff x="-59583" y="1048870"/>
            <a:chExt cx="3559843" cy="5352334"/>
          </a:xfrm>
        </p:grpSpPr>
        <p:pic>
          <p:nvPicPr>
            <p:cNvPr id="4" name="Picture 3"/>
            <p:cNvPicPr>
              <a:picLocks noChangeAspect="1"/>
            </p:cNvPicPr>
            <p:nvPr/>
          </p:nvPicPr>
          <p:blipFill>
            <a:blip r:embed="rId3"/>
            <a:stretch>
              <a:fillRect/>
            </a:stretch>
          </p:blipFill>
          <p:spPr>
            <a:xfrm>
              <a:off x="268467" y="1048870"/>
              <a:ext cx="2536648" cy="3554880"/>
            </a:xfrm>
            <a:prstGeom prst="rect">
              <a:avLst/>
            </a:prstGeom>
          </p:spPr>
        </p:pic>
        <p:pic>
          <p:nvPicPr>
            <p:cNvPr id="10" name="Picture 9"/>
            <p:cNvPicPr>
              <a:picLocks noChangeAspect="1"/>
            </p:cNvPicPr>
            <p:nvPr/>
          </p:nvPicPr>
          <p:blipFill>
            <a:blip r:embed="rId4"/>
            <a:stretch>
              <a:fillRect/>
            </a:stretch>
          </p:blipFill>
          <p:spPr>
            <a:xfrm>
              <a:off x="777713" y="3175840"/>
              <a:ext cx="2722547" cy="28558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83" y="4603750"/>
              <a:ext cx="2198570" cy="1797454"/>
            </a:xfrm>
            <a:prstGeom prst="ellipse">
              <a:avLst/>
            </a:prstGeom>
            <a:ln>
              <a:noFill/>
            </a:ln>
            <a:effectLst>
              <a:softEdge rad="112500"/>
            </a:effectLst>
          </p:spPr>
        </p:pic>
      </p:grpSp>
      <p:pic>
        <p:nvPicPr>
          <p:cNvPr id="7" name="Picture 6">
            <a:extLst>
              <a:ext uri="{FF2B5EF4-FFF2-40B4-BE49-F238E27FC236}">
                <a16:creationId xmlns:a16="http://schemas.microsoft.com/office/drawing/2014/main" id="{12BCE41B-1691-4F7F-B6E9-38DD284C39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2408" y="358371"/>
            <a:ext cx="2750274" cy="1443348"/>
          </a:xfrm>
          <a:prstGeom prst="rect">
            <a:avLst/>
          </a:prstGeom>
        </p:spPr>
      </p:pic>
    </p:spTree>
    <p:extLst>
      <p:ext uri="{BB962C8B-B14F-4D97-AF65-F5344CB8AC3E}">
        <p14:creationId xmlns:p14="http://schemas.microsoft.com/office/powerpoint/2010/main" val="3200835826"/>
      </p:ext>
    </p:extLst>
  </p:cSld>
  <p:clrMapOvr>
    <a:masterClrMapping/>
  </p:clrMapOvr>
</p:sld>
</file>

<file path=ppt/theme/theme1.xml><?xml version="1.0" encoding="utf-8"?>
<a:theme xmlns:a="http://schemas.openxmlformats.org/drawingml/2006/main" name="Work Ready P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Work Ready PPT 3.pot</Template>
  <TotalTime>10060</TotalTime>
  <Words>737</Words>
  <Application>Microsoft Office PowerPoint</Application>
  <PresentationFormat>Widescreen</PresentationFormat>
  <Paragraphs>110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ArialMT</vt:lpstr>
      <vt:lpstr>Calibri</vt:lpstr>
      <vt:lpstr>Work Ready PPT 3</vt:lpstr>
      <vt:lpstr>PowerPoint Presentation</vt:lpstr>
      <vt:lpstr>Factors that influence wellbeing in the workplace</vt:lpstr>
      <vt:lpstr>Where does nutrition fit in for construction workers?</vt:lpstr>
      <vt:lpstr>PowerPoint Presentation</vt:lpstr>
      <vt:lpstr>Barriers</vt:lpstr>
      <vt:lpstr>How might a working day look? </vt:lpstr>
      <vt:lpstr>Implementation in the workplace</vt:lpstr>
      <vt:lpstr>PowerPoint Presentation</vt:lpstr>
    </vt:vector>
  </TitlesOfParts>
  <Company>Design by Antony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Antony  Antoniou</dc:creator>
  <cp:lastModifiedBy>Jo Lewis</cp:lastModifiedBy>
  <cp:revision>337</cp:revision>
  <cp:lastPrinted>2018-10-29T13:04:34Z</cp:lastPrinted>
  <dcterms:created xsi:type="dcterms:W3CDTF">2015-11-30T20:59:11Z</dcterms:created>
  <dcterms:modified xsi:type="dcterms:W3CDTF">2021-06-21T17:17:44Z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