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Articulat Bold" panose="020B0604020202020204" charset="0"/>
      <p:regular r:id="rId30"/>
    </p:embeddedFont>
    <p:embeddedFont>
      <p:font typeface="Bebas Neue" panose="020B0604020202020204" pitchFamily="34" charset="0"/>
      <p:regular r:id="rId31"/>
    </p:embeddedFont>
    <p:embeddedFont>
      <p:font typeface="Calibri" panose="020F0502020204030204" pitchFamily="34" charset="0"/>
      <p:regular r:id="rId32"/>
      <p:bold r:id="rId33"/>
      <p:italic r:id="rId34"/>
      <p:boldItalic r:id="rId35"/>
    </p:embeddedFont>
    <p:embeddedFont>
      <p:font typeface="Garet" panose="020B0604020202020204" charset="0"/>
      <p:regular r:id="rId36"/>
    </p:embeddedFont>
    <p:embeddedFont>
      <p:font typeface="Mont" panose="020B0604020202020204" charset="0"/>
      <p:regular r:id="rId37"/>
    </p:embeddedFont>
    <p:embeddedFont>
      <p:font typeface="Montserrat" panose="00000500000000000000" pitchFamily="2" charset="0"/>
      <p:regular r:id="rId38"/>
      <p:bold r:id="rId39"/>
      <p:italic r:id="rId40"/>
      <p:boldItalic r:id="rId41"/>
    </p:embeddedFont>
    <p:embeddedFont>
      <p:font typeface="Montserrat Bold" panose="020B0604020202020204" charset="0"/>
      <p:regular r:id="rId42"/>
    </p:embeddedFont>
    <p:embeddedFont>
      <p:font typeface="Montserrat Bold Italics" panose="020B0604020202020204" charset="0"/>
      <p:regular r:id="rId43"/>
    </p:embeddedFont>
    <p:embeddedFont>
      <p:font typeface="Montserrat Italics"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2.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6.svg"/><Relationship Id="rId5" Type="http://schemas.openxmlformats.org/officeDocument/2006/relationships/image" Target="../media/image11.png"/><Relationship Id="rId15" Type="http://schemas.openxmlformats.org/officeDocument/2006/relationships/image" Target="../media/image16.svg"/><Relationship Id="rId10" Type="http://schemas.openxmlformats.org/officeDocument/2006/relationships/image" Target="../media/image5.png"/><Relationship Id="rId4" Type="http://schemas.openxmlformats.org/officeDocument/2006/relationships/image" Target="../media/image10.svg"/><Relationship Id="rId9" Type="http://schemas.openxmlformats.org/officeDocument/2006/relationships/image" Target="../media/image4.png"/><Relationship Id="rId1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4.sv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svg"/><Relationship Id="rId9" Type="http://schemas.openxmlformats.org/officeDocument/2006/relationships/image" Target="../media/image22.sv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0.sv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1.jpe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6.svg"/><Relationship Id="rId5" Type="http://schemas.openxmlformats.org/officeDocument/2006/relationships/image" Target="../media/image4.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3.svg"/><Relationship Id="rId9" Type="http://schemas.openxmlformats.org/officeDocument/2006/relationships/image" Target="../media/image34.sv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png"/><Relationship Id="rId5" Type="http://schemas.openxmlformats.org/officeDocument/2006/relationships/image" Target="../media/image11.png"/><Relationship Id="rId15" Type="http://schemas.openxmlformats.org/officeDocument/2006/relationships/image" Target="../media/image6.sv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292929">
                <a:alpha val="84706"/>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rot="5399999">
            <a:off x="7640619" y="5105400"/>
            <a:ext cx="4332901" cy="0"/>
          </a:xfrm>
          <a:prstGeom prst="line">
            <a:avLst/>
          </a:prstGeom>
          <a:ln w="76200" cap="flat">
            <a:solidFill>
              <a:srgbClr val="FFFFFF"/>
            </a:solidFill>
            <a:prstDash val="solid"/>
            <a:headEnd type="none" w="sm" len="sm"/>
            <a:tailEnd type="none" w="sm" len="sm"/>
          </a:ln>
        </p:spPr>
      </p:sp>
      <p:sp>
        <p:nvSpPr>
          <p:cNvPr id="7" name="TextBox 7"/>
          <p:cNvSpPr txBox="1"/>
          <p:nvPr/>
        </p:nvSpPr>
        <p:spPr>
          <a:xfrm>
            <a:off x="1240502" y="3186599"/>
            <a:ext cx="7903498" cy="4457567"/>
          </a:xfrm>
          <a:prstGeom prst="rect">
            <a:avLst/>
          </a:prstGeom>
        </p:spPr>
        <p:txBody>
          <a:bodyPr lIns="0" tIns="0" rIns="0" bIns="0" rtlCol="0" anchor="t">
            <a:spAutoFit/>
          </a:bodyPr>
          <a:lstStyle/>
          <a:p>
            <a:pPr algn="r">
              <a:lnSpc>
                <a:spcPts val="11365"/>
              </a:lnSpc>
            </a:pPr>
            <a:r>
              <a:rPr lang="en-US" sz="11365" spc="568" dirty="0">
                <a:solidFill>
                  <a:srgbClr val="FFFFFF"/>
                </a:solidFill>
                <a:latin typeface="Bebas Neue"/>
              </a:rPr>
              <a:t>LOCAL SKILLS IMPROVEMENT</a:t>
            </a:r>
          </a:p>
          <a:p>
            <a:pPr algn="r">
              <a:lnSpc>
                <a:spcPts val="11365"/>
              </a:lnSpc>
            </a:pPr>
            <a:r>
              <a:rPr lang="en-US" sz="11365" spc="568" dirty="0">
                <a:solidFill>
                  <a:srgbClr val="FFFFFF"/>
                </a:solidFill>
                <a:latin typeface="Bebas Neue"/>
              </a:rPr>
              <a:t>PLANs</a:t>
            </a:r>
          </a:p>
        </p:txBody>
      </p:sp>
      <p:grpSp>
        <p:nvGrpSpPr>
          <p:cNvPr id="8" name="Group 8"/>
          <p:cNvGrpSpPr/>
          <p:nvPr/>
        </p:nvGrpSpPr>
        <p:grpSpPr>
          <a:xfrm>
            <a:off x="1541832" y="6410079"/>
            <a:ext cx="4022744" cy="1100872"/>
            <a:chOff x="0" y="0"/>
            <a:chExt cx="5363658" cy="1467829"/>
          </a:xfrm>
        </p:grpSpPr>
        <p:sp>
          <p:nvSpPr>
            <p:cNvPr id="9" name="TextBox 9"/>
            <p:cNvSpPr txBox="1"/>
            <p:nvPr/>
          </p:nvSpPr>
          <p:spPr>
            <a:xfrm>
              <a:off x="2814856" y="223719"/>
              <a:ext cx="2548803" cy="652346"/>
            </a:xfrm>
            <a:prstGeom prst="rect">
              <a:avLst/>
            </a:prstGeom>
          </p:spPr>
          <p:txBody>
            <a:bodyPr lIns="0" tIns="0" rIns="0" bIns="0" rtlCol="0" anchor="t">
              <a:spAutoFit/>
            </a:bodyPr>
            <a:lstStyle/>
            <a:p>
              <a:pPr algn="ctr">
                <a:lnSpc>
                  <a:spcPts val="4149"/>
                </a:lnSpc>
              </a:pPr>
              <a:r>
                <a:rPr lang="en-US" sz="2963" spc="-248">
                  <a:solidFill>
                    <a:srgbClr val="AED768"/>
                  </a:solidFill>
                  <a:latin typeface="Garet"/>
                </a:rPr>
                <a:t>BERKSHIRE</a:t>
              </a:r>
            </a:p>
          </p:txBody>
        </p:sp>
        <p:grpSp>
          <p:nvGrpSpPr>
            <p:cNvPr id="10" name="Group 10"/>
            <p:cNvGrpSpPr/>
            <p:nvPr/>
          </p:nvGrpSpPr>
          <p:grpSpPr>
            <a:xfrm>
              <a:off x="160489" y="98901"/>
              <a:ext cx="1214027" cy="121402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45999"/>
              <a:ext cx="1091628" cy="1235223"/>
            </a:xfrm>
            <a:prstGeom prst="rect">
              <a:avLst/>
            </a:prstGeom>
          </p:spPr>
        </p:pic>
        <p:grpSp>
          <p:nvGrpSpPr>
            <p:cNvPr id="14" name="Group 14"/>
            <p:cNvGrpSpPr/>
            <p:nvPr/>
          </p:nvGrpSpPr>
          <p:grpSpPr>
            <a:xfrm>
              <a:off x="0" y="0"/>
              <a:ext cx="883531" cy="88353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488216" y="584298"/>
              <a:ext cx="883531" cy="88353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676390" y="178595"/>
              <a:ext cx="1311367" cy="720262"/>
            </a:xfrm>
            <a:prstGeom prst="rect">
              <a:avLst/>
            </a:prstGeom>
          </p:spPr>
          <p:txBody>
            <a:bodyPr lIns="0" tIns="0" rIns="0" bIns="0" rtlCol="0" anchor="t">
              <a:spAutoFit/>
            </a:bodyPr>
            <a:lstStyle/>
            <a:p>
              <a:pPr>
                <a:lnSpc>
                  <a:spcPts val="4586"/>
                </a:lnSpc>
              </a:pPr>
              <a:r>
                <a:rPr lang="en-US" sz="3276">
                  <a:solidFill>
                    <a:srgbClr val="58A84D"/>
                  </a:solidFill>
                  <a:latin typeface="Articulat Bold"/>
                </a:rPr>
                <a:t>LSIP</a:t>
              </a:r>
            </a:p>
          </p:txBody>
        </p:sp>
        <p:sp>
          <p:nvSpPr>
            <p:cNvPr id="21" name="TextBox 21"/>
            <p:cNvSpPr txBox="1"/>
            <p:nvPr/>
          </p:nvSpPr>
          <p:spPr>
            <a:xfrm>
              <a:off x="1676390" y="875700"/>
              <a:ext cx="3338927" cy="276712"/>
            </a:xfrm>
            <a:prstGeom prst="rect">
              <a:avLst/>
            </a:prstGeom>
          </p:spPr>
          <p:txBody>
            <a:bodyPr lIns="0" tIns="0" rIns="0" bIns="0" rtlCol="0" anchor="t">
              <a:spAutoFit/>
            </a:bodyPr>
            <a:lstStyle/>
            <a:p>
              <a:pPr>
                <a:lnSpc>
                  <a:spcPts val="1555"/>
                </a:lnSpc>
              </a:pPr>
              <a:r>
                <a:rPr lang="en-US" sz="1111" spc="-40">
                  <a:solidFill>
                    <a:srgbClr val="FFFFFF"/>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45612" y="253931"/>
              <a:ext cx="737920" cy="1019359"/>
            </a:xfrm>
            <a:prstGeom prst="rect">
              <a:avLst/>
            </a:prstGeom>
          </p:spPr>
        </p:pic>
      </p:grpSp>
      <p:grpSp>
        <p:nvGrpSpPr>
          <p:cNvPr id="23" name="Group 23"/>
          <p:cNvGrpSpPr/>
          <p:nvPr/>
        </p:nvGrpSpPr>
        <p:grpSpPr>
          <a:xfrm>
            <a:off x="1541832" y="7778989"/>
            <a:ext cx="4589751" cy="1100872"/>
            <a:chOff x="0" y="0"/>
            <a:chExt cx="6119668" cy="1467829"/>
          </a:xfrm>
        </p:grpSpPr>
        <p:grpSp>
          <p:nvGrpSpPr>
            <p:cNvPr id="24" name="Group 24"/>
            <p:cNvGrpSpPr/>
            <p:nvPr/>
          </p:nvGrpSpPr>
          <p:grpSpPr>
            <a:xfrm>
              <a:off x="160489" y="98901"/>
              <a:ext cx="1214027" cy="121402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080" tIns="24080" rIns="24080" bIns="24080"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45999"/>
              <a:ext cx="1091628" cy="1235223"/>
            </a:xfrm>
            <a:prstGeom prst="rect">
              <a:avLst/>
            </a:prstGeom>
          </p:spPr>
        </p:pic>
        <p:grpSp>
          <p:nvGrpSpPr>
            <p:cNvPr id="28" name="Group 28"/>
            <p:cNvGrpSpPr/>
            <p:nvPr/>
          </p:nvGrpSpPr>
          <p:grpSpPr>
            <a:xfrm>
              <a:off x="0" y="0"/>
              <a:ext cx="883531" cy="88353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080" tIns="24080" rIns="24080" bIns="24080" rtlCol="0" anchor="ctr"/>
              <a:lstStyle/>
              <a:p>
                <a:pPr algn="ctr">
                  <a:lnSpc>
                    <a:spcPts val="310"/>
                  </a:lnSpc>
                </a:pPr>
                <a:endParaRPr/>
              </a:p>
            </p:txBody>
          </p:sp>
        </p:grpSp>
        <p:grpSp>
          <p:nvGrpSpPr>
            <p:cNvPr id="31" name="Group 31"/>
            <p:cNvGrpSpPr/>
            <p:nvPr/>
          </p:nvGrpSpPr>
          <p:grpSpPr>
            <a:xfrm>
              <a:off x="488216" y="584298"/>
              <a:ext cx="883531" cy="883531"/>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080" tIns="24080" rIns="24080" bIns="24080"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44122" y="252903"/>
              <a:ext cx="739409" cy="1021417"/>
            </a:xfrm>
            <a:prstGeom prst="rect">
              <a:avLst/>
            </a:prstGeom>
          </p:spPr>
        </p:pic>
        <p:sp>
          <p:nvSpPr>
            <p:cNvPr id="35" name="TextBox 35"/>
            <p:cNvSpPr txBox="1"/>
            <p:nvPr/>
          </p:nvSpPr>
          <p:spPr>
            <a:xfrm>
              <a:off x="2865286" y="223969"/>
              <a:ext cx="3254382" cy="657625"/>
            </a:xfrm>
            <a:prstGeom prst="rect">
              <a:avLst/>
            </a:prstGeom>
          </p:spPr>
          <p:txBody>
            <a:bodyPr lIns="0" tIns="0" rIns="0" bIns="0" rtlCol="0" anchor="t">
              <a:spAutoFit/>
            </a:bodyPr>
            <a:lstStyle/>
            <a:p>
              <a:pPr algn="ctr">
                <a:lnSpc>
                  <a:spcPts val="4157"/>
                </a:lnSpc>
              </a:pPr>
              <a:r>
                <a:rPr lang="en-US" sz="2969" spc="-249">
                  <a:solidFill>
                    <a:srgbClr val="FBBF35"/>
                  </a:solidFill>
                  <a:latin typeface="Garet"/>
                </a:rPr>
                <a:t>OXFORDSHIRE</a:t>
              </a:r>
            </a:p>
          </p:txBody>
        </p:sp>
        <p:sp>
          <p:nvSpPr>
            <p:cNvPr id="36" name="TextBox 36"/>
            <p:cNvSpPr txBox="1"/>
            <p:nvPr/>
          </p:nvSpPr>
          <p:spPr>
            <a:xfrm>
              <a:off x="1679774" y="177065"/>
              <a:ext cx="1314014" cy="721601"/>
            </a:xfrm>
            <a:prstGeom prst="rect">
              <a:avLst/>
            </a:prstGeom>
          </p:spPr>
          <p:txBody>
            <a:bodyPr lIns="0" tIns="0" rIns="0" bIns="0" rtlCol="0" anchor="t">
              <a:spAutoFit/>
            </a:bodyPr>
            <a:lstStyle/>
            <a:p>
              <a:pPr>
                <a:lnSpc>
                  <a:spcPts val="4596"/>
                </a:lnSpc>
              </a:pPr>
              <a:r>
                <a:rPr lang="en-US" sz="3283">
                  <a:solidFill>
                    <a:srgbClr val="FF914D"/>
                  </a:solidFill>
                  <a:latin typeface="Articulat Bold"/>
                </a:rPr>
                <a:t>LSIP</a:t>
              </a:r>
            </a:p>
          </p:txBody>
        </p:sp>
        <p:sp>
          <p:nvSpPr>
            <p:cNvPr id="37" name="TextBox 37"/>
            <p:cNvSpPr txBox="1"/>
            <p:nvPr/>
          </p:nvSpPr>
          <p:spPr>
            <a:xfrm>
              <a:off x="1679774" y="875577"/>
              <a:ext cx="4439894" cy="276636"/>
            </a:xfrm>
            <a:prstGeom prst="rect">
              <a:avLst/>
            </a:prstGeom>
          </p:spPr>
          <p:txBody>
            <a:bodyPr lIns="0" tIns="0" rIns="0" bIns="0" rtlCol="0" anchor="t">
              <a:spAutoFit/>
            </a:bodyPr>
            <a:lstStyle/>
            <a:p>
              <a:pPr>
                <a:lnSpc>
                  <a:spcPts val="1558"/>
                </a:lnSpc>
              </a:pPr>
              <a:r>
                <a:rPr lang="en-US" sz="1113" spc="-40">
                  <a:solidFill>
                    <a:srgbClr val="FFFFFF"/>
                  </a:solidFill>
                  <a:latin typeface="Mont"/>
                </a:rPr>
                <a:t>SHAPING THE FUTURE WORKFORCE </a:t>
              </a:r>
            </a:p>
          </p:txBody>
        </p:sp>
      </p:grpSp>
      <p:pic>
        <p:nvPicPr>
          <p:cNvPr id="38" name="Picture 38"/>
          <p:cNvPicPr>
            <a:picLocks noChangeAspect="1"/>
          </p:cNvPicPr>
          <p:nvPr/>
        </p:nvPicPr>
        <p:blipFill>
          <a:blip r:embed="rId8"/>
          <a:srcRect/>
          <a:stretch>
            <a:fillRect/>
          </a:stretch>
        </p:blipFill>
        <p:spPr>
          <a:xfrm>
            <a:off x="15369960" y="1028700"/>
            <a:ext cx="1889340" cy="782187"/>
          </a:xfrm>
          <a:prstGeom prst="rect">
            <a:avLst/>
          </a:prstGeom>
        </p:spPr>
      </p:pic>
      <p:pic>
        <p:nvPicPr>
          <p:cNvPr id="39" name="Picture 39"/>
          <p:cNvPicPr>
            <a:picLocks noChangeAspect="1"/>
          </p:cNvPicPr>
          <p:nvPr/>
        </p:nvPicPr>
        <p:blipFill>
          <a:blip r:embed="rId9"/>
          <a:srcRect/>
          <a:stretch>
            <a:fillRect/>
          </a:stretch>
        </p:blipFill>
        <p:spPr>
          <a:xfrm>
            <a:off x="13579292" y="1028700"/>
            <a:ext cx="1330250" cy="782187"/>
          </a:xfrm>
          <a:prstGeom prst="rect">
            <a:avLst/>
          </a:prstGeom>
        </p:spPr>
      </p:pic>
      <p:sp>
        <p:nvSpPr>
          <p:cNvPr id="40" name="TextBox 40"/>
          <p:cNvSpPr txBox="1"/>
          <p:nvPr/>
        </p:nvSpPr>
        <p:spPr>
          <a:xfrm>
            <a:off x="10500407" y="3459163"/>
            <a:ext cx="6758893" cy="3292475"/>
          </a:xfrm>
          <a:prstGeom prst="rect">
            <a:avLst/>
          </a:prstGeom>
        </p:spPr>
        <p:txBody>
          <a:bodyPr lIns="0" tIns="0" rIns="0" bIns="0" rtlCol="0" anchor="t">
            <a:spAutoFit/>
          </a:bodyPr>
          <a:lstStyle/>
          <a:p>
            <a:pPr>
              <a:lnSpc>
                <a:spcPts val="9750"/>
              </a:lnSpc>
            </a:pPr>
            <a:r>
              <a:rPr lang="en-US" sz="7500">
                <a:solidFill>
                  <a:srgbClr val="FFFFFF"/>
                </a:solidFill>
                <a:latin typeface="Montserrat"/>
              </a:rPr>
              <a:t>Emerging </a:t>
            </a:r>
          </a:p>
          <a:p>
            <a:pPr>
              <a:lnSpc>
                <a:spcPts val="9750"/>
              </a:lnSpc>
            </a:pPr>
            <a:r>
              <a:rPr lang="en-US" sz="7500">
                <a:solidFill>
                  <a:srgbClr val="FFFFFF"/>
                </a:solidFill>
                <a:latin typeface="Montserrat"/>
              </a:rPr>
              <a:t>Priorities</a:t>
            </a:r>
          </a:p>
          <a:p>
            <a:pPr>
              <a:lnSpc>
                <a:spcPts val="6500"/>
              </a:lnSpc>
            </a:pPr>
            <a:r>
              <a:rPr lang="en-US" sz="5000">
                <a:solidFill>
                  <a:srgbClr val="FFFFFF"/>
                </a:solidFill>
                <a:latin typeface="Montserrat Italics"/>
              </a:rPr>
              <a:t>31st March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216516"/>
            <a:ext cx="8115300" cy="4295775"/>
          </a:xfrm>
          <a:prstGeom prst="rect">
            <a:avLst/>
          </a:prstGeom>
        </p:spPr>
        <p:txBody>
          <a:bodyPr lIns="0" tIns="0" rIns="0" bIns="0" rtlCol="0" anchor="t">
            <a:spAutoFit/>
          </a:bodyPr>
          <a:lstStyle/>
          <a:p>
            <a:pPr marL="561337" lvl="1" indent="-280669">
              <a:lnSpc>
                <a:spcPts val="3119"/>
              </a:lnSpc>
              <a:buFont typeface="Arial"/>
              <a:buChar char="•"/>
            </a:pPr>
            <a:r>
              <a:rPr lang="en-US" sz="2599">
                <a:solidFill>
                  <a:srgbClr val="000000"/>
                </a:solidFill>
                <a:latin typeface="Montserrat"/>
              </a:rPr>
              <a:t>Healthcare Science Assistant Level 2</a:t>
            </a:r>
          </a:p>
          <a:p>
            <a:pPr marL="561337" lvl="1" indent="-280669">
              <a:lnSpc>
                <a:spcPts val="3119"/>
              </a:lnSpc>
              <a:buFont typeface="Arial"/>
              <a:buChar char="•"/>
            </a:pPr>
            <a:r>
              <a:rPr lang="en-US" sz="2599">
                <a:solidFill>
                  <a:srgbClr val="000000"/>
                </a:solidFill>
                <a:latin typeface="Montserrat"/>
              </a:rPr>
              <a:t>Laboratory Technician Level 3</a:t>
            </a:r>
          </a:p>
          <a:p>
            <a:pPr marL="561337" lvl="1" indent="-280669">
              <a:lnSpc>
                <a:spcPts val="3119"/>
              </a:lnSpc>
              <a:buFont typeface="Arial"/>
              <a:buChar char="•"/>
            </a:pPr>
            <a:r>
              <a:rPr lang="en-US" sz="2599">
                <a:solidFill>
                  <a:srgbClr val="000000"/>
                </a:solidFill>
                <a:latin typeface="Montserrat"/>
              </a:rPr>
              <a:t>Science Technician (Metrology) Level 3</a:t>
            </a:r>
          </a:p>
          <a:p>
            <a:pPr marL="561337" lvl="1" indent="-280669">
              <a:lnSpc>
                <a:spcPts val="3119"/>
              </a:lnSpc>
              <a:buFont typeface="Arial"/>
              <a:buChar char="•"/>
            </a:pPr>
            <a:r>
              <a:rPr lang="en-US" sz="2599">
                <a:solidFill>
                  <a:srgbClr val="000000"/>
                </a:solidFill>
                <a:latin typeface="Montserrat"/>
              </a:rPr>
              <a:t>Healthcare Science Associate Level 4</a:t>
            </a:r>
          </a:p>
          <a:p>
            <a:pPr marL="561337" lvl="1" indent="-280669">
              <a:lnSpc>
                <a:spcPts val="3119"/>
              </a:lnSpc>
              <a:buFont typeface="Arial"/>
              <a:buChar char="•"/>
            </a:pPr>
            <a:r>
              <a:rPr lang="en-US" sz="2599">
                <a:solidFill>
                  <a:srgbClr val="000000"/>
                </a:solidFill>
                <a:latin typeface="Montserrat"/>
              </a:rPr>
              <a:t>Technician Scientist (Level 5)</a:t>
            </a:r>
          </a:p>
          <a:p>
            <a:pPr marL="561337" lvl="1" indent="-280669">
              <a:lnSpc>
                <a:spcPts val="3119"/>
              </a:lnSpc>
              <a:buFont typeface="Arial"/>
              <a:buChar char="•"/>
            </a:pPr>
            <a:r>
              <a:rPr lang="en-US" sz="2599">
                <a:solidFill>
                  <a:srgbClr val="000000"/>
                </a:solidFill>
                <a:latin typeface="Montserrat"/>
              </a:rPr>
              <a:t>Senior Metrology Technician (Level 5)</a:t>
            </a:r>
          </a:p>
          <a:p>
            <a:pPr>
              <a:lnSpc>
                <a:spcPts val="3119"/>
              </a:lnSpc>
            </a:pPr>
            <a:endParaRPr lang="en-US" sz="2599">
              <a:solidFill>
                <a:srgbClr val="000000"/>
              </a:solidFill>
              <a:latin typeface="Montserrat"/>
            </a:endParaRPr>
          </a:p>
          <a:p>
            <a:pPr marL="561337" lvl="1" indent="-280669">
              <a:lnSpc>
                <a:spcPts val="3119"/>
              </a:lnSpc>
              <a:buFont typeface="Arial"/>
              <a:buChar char="•"/>
            </a:pPr>
            <a:r>
              <a:rPr lang="en-US" sz="2599">
                <a:solidFill>
                  <a:srgbClr val="000000"/>
                </a:solidFill>
                <a:latin typeface="Montserrat Italics"/>
              </a:rPr>
              <a:t>Diagnostic Radiographer (Integrated Degree)</a:t>
            </a:r>
          </a:p>
          <a:p>
            <a:pPr marL="561337" lvl="1" indent="-280669">
              <a:lnSpc>
                <a:spcPts val="3119"/>
              </a:lnSpc>
              <a:buFont typeface="Arial"/>
              <a:buChar char="•"/>
            </a:pPr>
            <a:r>
              <a:rPr lang="en-US" sz="2599">
                <a:solidFill>
                  <a:srgbClr val="000000"/>
                </a:solidFill>
                <a:latin typeface="Montserrat Italics"/>
              </a:rPr>
              <a:t>Occupational Therapist (Integrated Degree)</a:t>
            </a:r>
          </a:p>
          <a:p>
            <a:pPr marL="561337" lvl="1" indent="-280669">
              <a:lnSpc>
                <a:spcPts val="3119"/>
              </a:lnSpc>
              <a:buFont typeface="Arial"/>
              <a:buChar char="•"/>
            </a:pPr>
            <a:r>
              <a:rPr lang="en-US" sz="2599">
                <a:solidFill>
                  <a:srgbClr val="000000"/>
                </a:solidFill>
                <a:latin typeface="Montserrat Italics"/>
              </a:rPr>
              <a:t>Registered Nurse (integrated Degree)</a:t>
            </a:r>
          </a:p>
        </p:txBody>
      </p:sp>
      <p:sp>
        <p:nvSpPr>
          <p:cNvPr id="7" name="TextBox 7"/>
          <p:cNvSpPr txBox="1"/>
          <p:nvPr/>
        </p:nvSpPr>
        <p:spPr>
          <a:xfrm>
            <a:off x="9306070" y="4216516"/>
            <a:ext cx="7953230" cy="3905250"/>
          </a:xfrm>
          <a:prstGeom prst="rect">
            <a:avLst/>
          </a:prstGeom>
        </p:spPr>
        <p:txBody>
          <a:bodyPr lIns="0" tIns="0" rIns="0" bIns="0" rtlCol="0" anchor="t">
            <a:spAutoFit/>
          </a:bodyPr>
          <a:lstStyle/>
          <a:p>
            <a:pPr marL="561339" lvl="1" indent="-280669">
              <a:lnSpc>
                <a:spcPts val="3119"/>
              </a:lnSpc>
              <a:buFont typeface="Arial"/>
              <a:buChar char="•"/>
            </a:pPr>
            <a:r>
              <a:rPr lang="en-US" sz="2599">
                <a:solidFill>
                  <a:srgbClr val="000000"/>
                </a:solidFill>
                <a:latin typeface="Montserrat"/>
              </a:rPr>
              <a:t>Providing routine testing and technical support (e.g. for batch testing)</a:t>
            </a:r>
          </a:p>
          <a:p>
            <a:pPr marL="561339" lvl="1" indent="-280669">
              <a:lnSpc>
                <a:spcPts val="3119"/>
              </a:lnSpc>
              <a:buFont typeface="Arial"/>
              <a:buChar char="•"/>
            </a:pPr>
            <a:r>
              <a:rPr lang="en-US" sz="2599">
                <a:solidFill>
                  <a:srgbClr val="000000"/>
                </a:solidFill>
                <a:latin typeface="Montserrat"/>
              </a:rPr>
              <a:t>Perform specified methodologies- weighing, pipetting to provide reliable data</a:t>
            </a:r>
          </a:p>
          <a:p>
            <a:pPr marL="561339" lvl="1" indent="-280669">
              <a:lnSpc>
                <a:spcPts val="3119"/>
              </a:lnSpc>
              <a:buFont typeface="Arial"/>
              <a:buChar char="•"/>
            </a:pPr>
            <a:r>
              <a:rPr lang="en-US" sz="2599">
                <a:solidFill>
                  <a:srgbClr val="000000"/>
                </a:solidFill>
                <a:latin typeface="Montserrat"/>
              </a:rPr>
              <a:t>Use standard software packages and applications</a:t>
            </a:r>
          </a:p>
          <a:p>
            <a:pPr marL="561339" lvl="1" indent="-280669">
              <a:lnSpc>
                <a:spcPts val="3119"/>
              </a:lnSpc>
              <a:buFont typeface="Arial"/>
              <a:buChar char="•"/>
            </a:pPr>
            <a:r>
              <a:rPr lang="en-US" sz="2599">
                <a:solidFill>
                  <a:srgbClr val="000000"/>
                </a:solidFill>
                <a:latin typeface="Montserrat"/>
              </a:rPr>
              <a:t>Use Laboratory Information Management systems</a:t>
            </a:r>
          </a:p>
          <a:p>
            <a:pPr marL="561339" lvl="1" indent="-280669">
              <a:lnSpc>
                <a:spcPts val="3119"/>
              </a:lnSpc>
              <a:buFont typeface="Arial"/>
              <a:buChar char="•"/>
            </a:pPr>
            <a:r>
              <a:rPr lang="en-US" sz="2599">
                <a:solidFill>
                  <a:srgbClr val="000000"/>
                </a:solidFill>
                <a:latin typeface="Montserrat"/>
              </a:rPr>
              <a:t>Use Health Care Information Management Systems</a:t>
            </a:r>
          </a:p>
        </p:txBody>
      </p:sp>
      <p:sp>
        <p:nvSpPr>
          <p:cNvPr id="8" name="TextBox 8"/>
          <p:cNvSpPr txBox="1"/>
          <p:nvPr/>
        </p:nvSpPr>
        <p:spPr>
          <a:xfrm>
            <a:off x="1028700" y="1228725"/>
            <a:ext cx="12647608" cy="1469142"/>
          </a:xfrm>
          <a:prstGeom prst="rect">
            <a:avLst/>
          </a:prstGeom>
        </p:spPr>
        <p:txBody>
          <a:bodyPr lIns="0" tIns="0" rIns="0" bIns="0" rtlCol="0" anchor="t">
            <a:spAutoFit/>
          </a:bodyPr>
          <a:lstStyle/>
          <a:p>
            <a:pPr>
              <a:lnSpc>
                <a:spcPts val="10965"/>
              </a:lnSpc>
            </a:pPr>
            <a:r>
              <a:rPr lang="en-US" sz="10965" spc="548">
                <a:solidFill>
                  <a:srgbClr val="000000"/>
                </a:solidFill>
                <a:latin typeface="Bebas Neue"/>
              </a:rPr>
              <a:t>HEALTH &amp; LIFE SCIENCES</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0" name="TextBox 40"/>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a:solidFill>
                  <a:srgbClr val="000000"/>
                </a:solidFill>
                <a:latin typeface="Montserrat Bold"/>
              </a:rPr>
              <a:t>Skills Gaps and Upskilling (Existing Staff)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226041"/>
            <a:ext cx="8115300" cy="3514725"/>
          </a:xfrm>
          <a:prstGeom prst="rect">
            <a:avLst/>
          </a:prstGeom>
        </p:spPr>
        <p:txBody>
          <a:bodyPr lIns="0" tIns="0" rIns="0" bIns="0" rtlCol="0" anchor="t">
            <a:spAutoFit/>
          </a:bodyPr>
          <a:lstStyle/>
          <a:p>
            <a:pPr>
              <a:lnSpc>
                <a:spcPts val="3119"/>
              </a:lnSpc>
            </a:pPr>
            <a:r>
              <a:rPr lang="en-US" sz="2599">
                <a:solidFill>
                  <a:srgbClr val="000000"/>
                </a:solidFill>
                <a:latin typeface="Montserrat"/>
              </a:rPr>
              <a:t>Occupational Priorities: Public and Private Sector Buildings and Domestic</a:t>
            </a:r>
          </a:p>
          <a:p>
            <a:pPr>
              <a:lnSpc>
                <a:spcPts val="3119"/>
              </a:lnSpc>
            </a:pPr>
            <a:endParaRPr lang="en-US" sz="2599">
              <a:solidFill>
                <a:srgbClr val="000000"/>
              </a:solidFill>
              <a:latin typeface="Montserrat"/>
            </a:endParaRPr>
          </a:p>
          <a:p>
            <a:pPr marL="561337" lvl="1" indent="-280669">
              <a:lnSpc>
                <a:spcPts val="3119"/>
              </a:lnSpc>
              <a:buFont typeface="Arial"/>
              <a:buChar char="•"/>
            </a:pPr>
            <a:r>
              <a:rPr lang="en-US" sz="2599">
                <a:solidFill>
                  <a:srgbClr val="000000"/>
                </a:solidFill>
                <a:latin typeface="Montserrat"/>
              </a:rPr>
              <a:t>Refrigeration Air Conditioning and Heat Pump Engineering Technician Level 3</a:t>
            </a:r>
          </a:p>
          <a:p>
            <a:pPr marL="561337" lvl="1" indent="-280669">
              <a:lnSpc>
                <a:spcPts val="3119"/>
              </a:lnSpc>
              <a:buFont typeface="Arial"/>
              <a:buChar char="•"/>
            </a:pPr>
            <a:r>
              <a:rPr lang="en-US" sz="2599">
                <a:solidFill>
                  <a:srgbClr val="000000"/>
                </a:solidFill>
                <a:latin typeface="Montserrat"/>
              </a:rPr>
              <a:t>Building Services Engineering Service &amp; Maintenance Level 3</a:t>
            </a:r>
          </a:p>
          <a:p>
            <a:pPr marL="561337" lvl="1" indent="-280669">
              <a:lnSpc>
                <a:spcPts val="3119"/>
              </a:lnSpc>
              <a:buFont typeface="Arial"/>
              <a:buChar char="•"/>
            </a:pPr>
            <a:r>
              <a:rPr lang="en-US" sz="2599">
                <a:solidFill>
                  <a:srgbClr val="000000"/>
                </a:solidFill>
                <a:latin typeface="Montserrat"/>
              </a:rPr>
              <a:t>Facilities Manager level 4</a:t>
            </a:r>
          </a:p>
          <a:p>
            <a:pPr marL="561337" lvl="1" indent="-280669">
              <a:lnSpc>
                <a:spcPts val="3119"/>
              </a:lnSpc>
              <a:buFont typeface="Arial"/>
              <a:buChar char="•"/>
            </a:pPr>
            <a:r>
              <a:rPr lang="en-US" sz="2599">
                <a:solidFill>
                  <a:srgbClr val="000000"/>
                </a:solidFill>
                <a:latin typeface="Montserrat"/>
              </a:rPr>
              <a:t>Smart Home Technician</a:t>
            </a:r>
          </a:p>
        </p:txBody>
      </p:sp>
      <p:sp>
        <p:nvSpPr>
          <p:cNvPr id="7" name="TextBox 7"/>
          <p:cNvSpPr txBox="1"/>
          <p:nvPr/>
        </p:nvSpPr>
        <p:spPr>
          <a:xfrm>
            <a:off x="9306070" y="4226041"/>
            <a:ext cx="7953230" cy="3905250"/>
          </a:xfrm>
          <a:prstGeom prst="rect">
            <a:avLst/>
          </a:prstGeom>
        </p:spPr>
        <p:txBody>
          <a:bodyPr lIns="0" tIns="0" rIns="0" bIns="0" rtlCol="0" anchor="t">
            <a:spAutoFit/>
          </a:bodyPr>
          <a:lstStyle/>
          <a:p>
            <a:pPr marL="561339" lvl="1" indent="-280669">
              <a:lnSpc>
                <a:spcPts val="3119"/>
              </a:lnSpc>
              <a:buFont typeface="Arial"/>
              <a:buChar char="•"/>
            </a:pPr>
            <a:r>
              <a:rPr lang="en-US" sz="2599" dirty="0">
                <a:solidFill>
                  <a:srgbClr val="000000"/>
                </a:solidFill>
                <a:latin typeface="Montserrat"/>
              </a:rPr>
              <a:t>BEMs- Building Energy Management Systems (energy efficiency)</a:t>
            </a:r>
          </a:p>
          <a:p>
            <a:pPr marL="561339" lvl="1" indent="-280669">
              <a:lnSpc>
                <a:spcPts val="3119"/>
              </a:lnSpc>
              <a:buFont typeface="Arial"/>
              <a:buChar char="•"/>
            </a:pPr>
            <a:r>
              <a:rPr lang="en-US" sz="2599" dirty="0">
                <a:solidFill>
                  <a:srgbClr val="000000"/>
                </a:solidFill>
                <a:latin typeface="Montserrat"/>
              </a:rPr>
              <a:t>BIMs</a:t>
            </a:r>
          </a:p>
          <a:p>
            <a:pPr marL="561339" lvl="1" indent="-280669">
              <a:lnSpc>
                <a:spcPts val="3119"/>
              </a:lnSpc>
              <a:buFont typeface="Arial"/>
              <a:buChar char="•"/>
            </a:pPr>
            <a:r>
              <a:rPr lang="en-US" sz="2599" dirty="0">
                <a:solidFill>
                  <a:srgbClr val="000000"/>
                </a:solidFill>
                <a:latin typeface="Montserrat"/>
              </a:rPr>
              <a:t>Meet energy and cost reduction objectives and targets within the context of wider sustainability commitments</a:t>
            </a:r>
          </a:p>
          <a:p>
            <a:pPr marL="561339" lvl="1" indent="-280669">
              <a:lnSpc>
                <a:spcPts val="3119"/>
              </a:lnSpc>
              <a:buFont typeface="Arial"/>
              <a:buChar char="•"/>
            </a:pPr>
            <a:r>
              <a:rPr lang="en-US" sz="2599" dirty="0">
                <a:solidFill>
                  <a:srgbClr val="000000"/>
                </a:solidFill>
                <a:latin typeface="Montserrat"/>
              </a:rPr>
              <a:t>Installing, configurating, calibrating and troubleshooting a range of electronically connected Digital Home Technologies</a:t>
            </a:r>
          </a:p>
          <a:p>
            <a:pPr marL="561339" lvl="1" indent="-280669">
              <a:lnSpc>
                <a:spcPts val="3119"/>
              </a:lnSpc>
              <a:buFont typeface="Arial"/>
              <a:buChar char="•"/>
            </a:pPr>
            <a:r>
              <a:rPr lang="en-US" sz="2599" dirty="0">
                <a:solidFill>
                  <a:srgbClr val="000000"/>
                </a:solidFill>
                <a:latin typeface="Montserrat"/>
              </a:rPr>
              <a:t>Dual Fuel Smart Meter Installation</a:t>
            </a:r>
          </a:p>
        </p:txBody>
      </p:sp>
      <p:sp>
        <p:nvSpPr>
          <p:cNvPr id="8" name="TextBox 8"/>
          <p:cNvSpPr txBox="1"/>
          <p:nvPr/>
        </p:nvSpPr>
        <p:spPr>
          <a:xfrm>
            <a:off x="1028700" y="1251317"/>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CONSTRUCTION</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8421099" y="1266126"/>
            <a:ext cx="5426660" cy="686663"/>
          </a:xfrm>
          <a:prstGeom prst="rect">
            <a:avLst/>
          </a:prstGeom>
        </p:spPr>
        <p:txBody>
          <a:bodyPr lIns="0" tIns="0" rIns="0" bIns="0" rtlCol="0" anchor="t">
            <a:spAutoFit/>
          </a:bodyPr>
          <a:lstStyle/>
          <a:p>
            <a:pPr>
              <a:lnSpc>
                <a:spcPts val="5099"/>
              </a:lnSpc>
            </a:pPr>
            <a:r>
              <a:rPr lang="en-US" sz="5099" spc="254" dirty="0">
                <a:solidFill>
                  <a:srgbClr val="000000"/>
                </a:solidFill>
                <a:latin typeface="Bebas Neue"/>
              </a:rPr>
              <a:t>&amp; BUILT ENVIRONMENT</a:t>
            </a:r>
          </a:p>
        </p:txBody>
      </p:sp>
      <p:sp>
        <p:nvSpPr>
          <p:cNvPr id="40" name="TextBox 40"/>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1" name="TextBox 41"/>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a:solidFill>
                  <a:srgbClr val="000000"/>
                </a:solidFill>
                <a:latin typeface="Montserrat Bold"/>
              </a:rPr>
              <a:t>Skills Gaps and Upskilling (Existing Staff)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33709" y="4226041"/>
            <a:ext cx="7810291" cy="3905250"/>
          </a:xfrm>
          <a:prstGeom prst="rect">
            <a:avLst/>
          </a:prstGeom>
        </p:spPr>
        <p:txBody>
          <a:bodyPr lIns="0" tIns="0" rIns="0" bIns="0" rtlCol="0" anchor="t">
            <a:spAutoFit/>
          </a:bodyPr>
          <a:lstStyle/>
          <a:p>
            <a:pPr marL="561337" lvl="1" indent="-280669">
              <a:lnSpc>
                <a:spcPts val="3119"/>
              </a:lnSpc>
              <a:buFont typeface="Arial"/>
              <a:buChar char="•"/>
            </a:pPr>
            <a:r>
              <a:rPr lang="en-US" sz="2599" dirty="0">
                <a:solidFill>
                  <a:srgbClr val="000000"/>
                </a:solidFill>
                <a:latin typeface="Montserrat"/>
              </a:rPr>
              <a:t>Bricklayer</a:t>
            </a:r>
          </a:p>
          <a:p>
            <a:pPr marL="561337" lvl="1" indent="-280669">
              <a:lnSpc>
                <a:spcPts val="3119"/>
              </a:lnSpc>
              <a:buFont typeface="Arial"/>
              <a:buChar char="•"/>
            </a:pPr>
            <a:r>
              <a:rPr lang="en-US" sz="2599" dirty="0">
                <a:solidFill>
                  <a:srgbClr val="000000"/>
                </a:solidFill>
                <a:latin typeface="Montserrat"/>
              </a:rPr>
              <a:t>Grounds Maintenance</a:t>
            </a:r>
          </a:p>
          <a:p>
            <a:pPr marL="561337" lvl="1" indent="-280669">
              <a:lnSpc>
                <a:spcPts val="3119"/>
              </a:lnSpc>
              <a:buFont typeface="Arial"/>
              <a:buChar char="•"/>
            </a:pPr>
            <a:r>
              <a:rPr lang="en-US" sz="2599" dirty="0">
                <a:solidFill>
                  <a:srgbClr val="000000"/>
                </a:solidFill>
                <a:latin typeface="Montserrat"/>
              </a:rPr>
              <a:t>Electricians</a:t>
            </a:r>
          </a:p>
          <a:p>
            <a:pPr marL="561337" lvl="1" indent="-280669">
              <a:lnSpc>
                <a:spcPts val="3119"/>
              </a:lnSpc>
              <a:buFont typeface="Arial"/>
              <a:buChar char="•"/>
            </a:pPr>
            <a:r>
              <a:rPr lang="en-US" sz="2599" dirty="0">
                <a:solidFill>
                  <a:srgbClr val="000000"/>
                </a:solidFill>
                <a:latin typeface="Montserrat"/>
              </a:rPr>
              <a:t>Plumbers</a:t>
            </a:r>
          </a:p>
          <a:p>
            <a:pPr marL="561337" lvl="1" indent="-280669">
              <a:lnSpc>
                <a:spcPts val="3119"/>
              </a:lnSpc>
              <a:buFont typeface="Arial"/>
              <a:buChar char="•"/>
            </a:pPr>
            <a:r>
              <a:rPr lang="en-US" sz="2599" dirty="0">
                <a:solidFill>
                  <a:srgbClr val="000000"/>
                </a:solidFill>
                <a:latin typeface="Montserrat"/>
              </a:rPr>
              <a:t>Domestic Electrician Level 3 (including new training in domestic heat pumps, solar panels and EV Charging)</a:t>
            </a:r>
          </a:p>
          <a:p>
            <a:pPr marL="561337" lvl="1" indent="-280669">
              <a:lnSpc>
                <a:spcPts val="3119"/>
              </a:lnSpc>
              <a:buFont typeface="Arial"/>
              <a:buChar char="•"/>
            </a:pPr>
            <a:r>
              <a:rPr lang="en-US" sz="2599" dirty="0">
                <a:solidFill>
                  <a:srgbClr val="000000"/>
                </a:solidFill>
                <a:latin typeface="Montserrat"/>
              </a:rPr>
              <a:t>Low carbon Heating Technician (L3) (Standard in development) </a:t>
            </a:r>
          </a:p>
          <a:p>
            <a:pPr marL="561337" lvl="1" indent="-280669">
              <a:lnSpc>
                <a:spcPts val="3119"/>
              </a:lnSpc>
              <a:buFont typeface="Arial"/>
              <a:buChar char="•"/>
            </a:pPr>
            <a:r>
              <a:rPr lang="en-US" sz="2599" dirty="0">
                <a:solidFill>
                  <a:srgbClr val="000000"/>
                </a:solidFill>
                <a:latin typeface="Montserrat"/>
              </a:rPr>
              <a:t>Plasterers and Dry Liners</a:t>
            </a:r>
          </a:p>
        </p:txBody>
      </p:sp>
      <p:sp>
        <p:nvSpPr>
          <p:cNvPr id="7" name="TextBox 7"/>
          <p:cNvSpPr txBox="1"/>
          <p:nvPr/>
        </p:nvSpPr>
        <p:spPr>
          <a:xfrm>
            <a:off x="9306070" y="4226041"/>
            <a:ext cx="7953230" cy="5534025"/>
          </a:xfrm>
          <a:prstGeom prst="rect">
            <a:avLst/>
          </a:prstGeom>
        </p:spPr>
        <p:txBody>
          <a:bodyPr lIns="0" tIns="0" rIns="0" bIns="0" rtlCol="0" anchor="t">
            <a:spAutoFit/>
          </a:bodyPr>
          <a:lstStyle/>
          <a:p>
            <a:pPr marL="496571" lvl="1" indent="-248285">
              <a:lnSpc>
                <a:spcPts val="2760"/>
              </a:lnSpc>
              <a:buFont typeface="Arial"/>
              <a:buChar char="•"/>
            </a:pPr>
            <a:r>
              <a:rPr lang="en-US" sz="2300" dirty="0">
                <a:solidFill>
                  <a:srgbClr val="000000"/>
                </a:solidFill>
                <a:latin typeface="Montserrat"/>
              </a:rPr>
              <a:t>CAD (Computer Aided Design)</a:t>
            </a:r>
          </a:p>
          <a:p>
            <a:pPr marL="496571" lvl="1" indent="-248285">
              <a:lnSpc>
                <a:spcPts val="2760"/>
              </a:lnSpc>
              <a:buFont typeface="Arial"/>
              <a:buChar char="•"/>
            </a:pPr>
            <a:r>
              <a:rPr lang="en-US" sz="2300" dirty="0">
                <a:solidFill>
                  <a:srgbClr val="000000"/>
                </a:solidFill>
                <a:latin typeface="Montserrat"/>
              </a:rPr>
              <a:t>Thermal Imaging</a:t>
            </a:r>
          </a:p>
          <a:p>
            <a:pPr marL="496571" lvl="1" indent="-248285">
              <a:lnSpc>
                <a:spcPts val="2760"/>
              </a:lnSpc>
              <a:buFont typeface="Arial"/>
              <a:buChar char="•"/>
            </a:pPr>
            <a:r>
              <a:rPr lang="en-US" sz="2300" dirty="0">
                <a:solidFill>
                  <a:srgbClr val="000000"/>
                </a:solidFill>
                <a:latin typeface="Montserrat"/>
              </a:rPr>
              <a:t>Retrofitting</a:t>
            </a:r>
          </a:p>
          <a:p>
            <a:pPr marL="496571" lvl="1" indent="-248285">
              <a:lnSpc>
                <a:spcPts val="2760"/>
              </a:lnSpc>
              <a:buFont typeface="Arial"/>
              <a:buChar char="•"/>
            </a:pPr>
            <a:r>
              <a:rPr lang="en-US" sz="2300" dirty="0">
                <a:solidFill>
                  <a:srgbClr val="000000"/>
                </a:solidFill>
                <a:latin typeface="Montserrat"/>
              </a:rPr>
              <a:t>Fire and security systems for electricians</a:t>
            </a:r>
          </a:p>
          <a:p>
            <a:pPr marL="496571" lvl="1" indent="-248285">
              <a:lnSpc>
                <a:spcPts val="2760"/>
              </a:lnSpc>
              <a:buFont typeface="Arial"/>
              <a:buChar char="•"/>
            </a:pPr>
            <a:r>
              <a:rPr lang="en-US" sz="2300" dirty="0">
                <a:solidFill>
                  <a:srgbClr val="000000"/>
                </a:solidFill>
                <a:latin typeface="Montserrat"/>
              </a:rPr>
              <a:t>H&amp;S- SSST SMST</a:t>
            </a:r>
          </a:p>
          <a:p>
            <a:pPr marL="496571" lvl="1" indent="-248285">
              <a:lnSpc>
                <a:spcPts val="2760"/>
              </a:lnSpc>
              <a:buFont typeface="Arial"/>
              <a:buChar char="•"/>
            </a:pPr>
            <a:r>
              <a:rPr lang="en-US" sz="2300" dirty="0">
                <a:solidFill>
                  <a:srgbClr val="000000"/>
                </a:solidFill>
                <a:latin typeface="Montserrat"/>
              </a:rPr>
              <a:t>NVQ's</a:t>
            </a:r>
          </a:p>
          <a:p>
            <a:pPr marL="496571" lvl="1" indent="-248285">
              <a:lnSpc>
                <a:spcPts val="2760"/>
              </a:lnSpc>
              <a:buFont typeface="Arial"/>
              <a:buChar char="•"/>
            </a:pPr>
            <a:r>
              <a:rPr lang="en-US" sz="2300" dirty="0">
                <a:solidFill>
                  <a:srgbClr val="000000"/>
                </a:solidFill>
                <a:latin typeface="Montserrat"/>
              </a:rPr>
              <a:t>Installers and engineers for other heating systems which provide an alternative to traditional gas/oil boilers – these are due to be phased out by 2027 </a:t>
            </a:r>
          </a:p>
          <a:p>
            <a:pPr marL="496571" lvl="1" indent="-248285">
              <a:lnSpc>
                <a:spcPts val="2760"/>
              </a:lnSpc>
              <a:buFont typeface="Arial"/>
              <a:buChar char="•"/>
            </a:pPr>
            <a:r>
              <a:rPr lang="en-US" sz="2300" dirty="0">
                <a:solidFill>
                  <a:srgbClr val="000000"/>
                </a:solidFill>
                <a:latin typeface="Montserrat"/>
              </a:rPr>
              <a:t>Ground and air source heat pumps – installation and repair. </a:t>
            </a:r>
          </a:p>
          <a:p>
            <a:pPr marL="496571" lvl="1" indent="-248285">
              <a:lnSpc>
                <a:spcPts val="2760"/>
              </a:lnSpc>
              <a:buFont typeface="Arial"/>
              <a:buChar char="•"/>
            </a:pPr>
            <a:r>
              <a:rPr lang="en-US" sz="2300" dirty="0">
                <a:solidFill>
                  <a:srgbClr val="000000"/>
                </a:solidFill>
                <a:latin typeface="Montserrat"/>
              </a:rPr>
              <a:t>Digital skills such as the use of tablets on site, use of digital platforms for capturing work, ability to access and use on-line training packages</a:t>
            </a:r>
          </a:p>
          <a:p>
            <a:pPr marL="496571" lvl="1" indent="-248285">
              <a:lnSpc>
                <a:spcPts val="2760"/>
              </a:lnSpc>
              <a:buFont typeface="Arial"/>
              <a:buChar char="•"/>
            </a:pPr>
            <a:r>
              <a:rPr lang="en-US" sz="2300" dirty="0">
                <a:solidFill>
                  <a:srgbClr val="000000"/>
                </a:solidFill>
                <a:latin typeface="Montserrat"/>
              </a:rPr>
              <a:t>Coaching &amp; mentoring skills</a:t>
            </a:r>
          </a:p>
          <a:p>
            <a:pPr>
              <a:lnSpc>
                <a:spcPts val="3119"/>
              </a:lnSpc>
            </a:pPr>
            <a:endParaRPr lang="en-US" sz="2300" dirty="0">
              <a:solidFill>
                <a:srgbClr val="000000"/>
              </a:solidFill>
              <a:latin typeface="Montserrat"/>
            </a:endParaRP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CONSTRUCTION</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8421099" y="1266126"/>
            <a:ext cx="5426660" cy="686663"/>
          </a:xfrm>
          <a:prstGeom prst="rect">
            <a:avLst/>
          </a:prstGeom>
        </p:spPr>
        <p:txBody>
          <a:bodyPr lIns="0" tIns="0" rIns="0" bIns="0" rtlCol="0" anchor="t">
            <a:spAutoFit/>
          </a:bodyPr>
          <a:lstStyle/>
          <a:p>
            <a:pPr>
              <a:lnSpc>
                <a:spcPts val="5099"/>
              </a:lnSpc>
            </a:pPr>
            <a:r>
              <a:rPr lang="en-US" sz="5099" spc="254" dirty="0">
                <a:solidFill>
                  <a:srgbClr val="000000"/>
                </a:solidFill>
                <a:latin typeface="Bebas Neue"/>
              </a:rPr>
              <a:t>&amp; BUILT ENVIRONMENT</a:t>
            </a:r>
          </a:p>
        </p:txBody>
      </p:sp>
      <p:sp>
        <p:nvSpPr>
          <p:cNvPr id="40" name="TextBox 40"/>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1" name="TextBox 41"/>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a:solidFill>
                  <a:srgbClr val="000000"/>
                </a:solidFill>
                <a:latin typeface="Montserrat Bold"/>
              </a:rPr>
              <a:t>Skills Gaps and Upskilling (Existing Staff)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71774" y="4229650"/>
            <a:ext cx="7087390" cy="3503203"/>
          </a:xfrm>
          <a:prstGeom prst="rect">
            <a:avLst/>
          </a:prstGeom>
        </p:spPr>
        <p:txBody>
          <a:bodyPr wrap="square" lIns="0" tIns="0" rIns="0" bIns="0" rtlCol="0" anchor="t">
            <a:spAutoFit/>
          </a:bodyPr>
          <a:lstStyle/>
          <a:p>
            <a:pPr marL="561337" lvl="1" indent="-280669">
              <a:lnSpc>
                <a:spcPts val="3119"/>
              </a:lnSpc>
              <a:buFont typeface="Arial"/>
              <a:buChar char="•"/>
            </a:pPr>
            <a:r>
              <a:rPr lang="en-US" sz="2599" dirty="0">
                <a:solidFill>
                  <a:srgbClr val="000000"/>
                </a:solidFill>
                <a:latin typeface="Montserrat"/>
              </a:rPr>
              <a:t>Lead Adult Care Worker (L3)</a:t>
            </a:r>
          </a:p>
          <a:p>
            <a:pPr marL="561337" lvl="1" indent="-280669">
              <a:lnSpc>
                <a:spcPts val="3119"/>
              </a:lnSpc>
              <a:buFont typeface="Arial"/>
              <a:buChar char="•"/>
            </a:pPr>
            <a:r>
              <a:rPr lang="en-US" sz="2599" dirty="0">
                <a:solidFill>
                  <a:srgbClr val="000000"/>
                </a:solidFill>
                <a:latin typeface="Montserrat"/>
              </a:rPr>
              <a:t>Support workers – for adults with complex needs </a:t>
            </a:r>
          </a:p>
          <a:p>
            <a:pPr marL="561337" lvl="1" indent="-280669">
              <a:lnSpc>
                <a:spcPts val="3119"/>
              </a:lnSpc>
              <a:buFont typeface="Arial"/>
              <a:buChar char="•"/>
            </a:pPr>
            <a:r>
              <a:rPr lang="en-US" sz="2599" dirty="0">
                <a:solidFill>
                  <a:srgbClr val="000000"/>
                </a:solidFill>
                <a:latin typeface="Montserrat"/>
              </a:rPr>
              <a:t>Adult Care Worker (L2)</a:t>
            </a:r>
          </a:p>
          <a:p>
            <a:pPr marL="561337" lvl="1" indent="-280669">
              <a:lnSpc>
                <a:spcPts val="3119"/>
              </a:lnSpc>
              <a:buFont typeface="Arial"/>
              <a:buChar char="•"/>
            </a:pPr>
            <a:r>
              <a:rPr lang="en-US" sz="2599" dirty="0">
                <a:solidFill>
                  <a:srgbClr val="000000"/>
                </a:solidFill>
                <a:latin typeface="Montserrat"/>
              </a:rPr>
              <a:t>Chefs </a:t>
            </a:r>
          </a:p>
          <a:p>
            <a:pPr marL="561337" lvl="1" indent="-280669">
              <a:lnSpc>
                <a:spcPts val="3119"/>
              </a:lnSpc>
              <a:buFont typeface="Arial"/>
              <a:buChar char="•"/>
            </a:pPr>
            <a:r>
              <a:rPr lang="en-US" sz="2599" dirty="0">
                <a:solidFill>
                  <a:srgbClr val="000000"/>
                </a:solidFill>
                <a:latin typeface="Montserrat"/>
              </a:rPr>
              <a:t>Property Maintenance Operative (L2)</a:t>
            </a:r>
          </a:p>
          <a:p>
            <a:pPr marL="561337" lvl="1" indent="-280669">
              <a:lnSpc>
                <a:spcPts val="3119"/>
              </a:lnSpc>
              <a:buFont typeface="Arial"/>
              <a:buChar char="•"/>
            </a:pPr>
            <a:r>
              <a:rPr lang="en-US" sz="2599" dirty="0">
                <a:solidFill>
                  <a:srgbClr val="000000"/>
                </a:solidFill>
                <a:latin typeface="Montserrat"/>
              </a:rPr>
              <a:t>Facilities Management Supervisor (L3)</a:t>
            </a:r>
          </a:p>
          <a:p>
            <a:pPr marL="561337" lvl="1" indent="-280669">
              <a:lnSpc>
                <a:spcPts val="3119"/>
              </a:lnSpc>
              <a:buFont typeface="Arial"/>
              <a:buChar char="•"/>
            </a:pPr>
            <a:r>
              <a:rPr lang="en-US" sz="2599" dirty="0">
                <a:solidFill>
                  <a:srgbClr val="000000"/>
                </a:solidFill>
                <a:latin typeface="Montserrat"/>
              </a:rPr>
              <a:t>Care Home Activity coordinator </a:t>
            </a:r>
          </a:p>
          <a:p>
            <a:pPr>
              <a:lnSpc>
                <a:spcPts val="2520"/>
              </a:lnSpc>
            </a:pPr>
            <a:endParaRPr lang="en-US" sz="2599" dirty="0">
              <a:solidFill>
                <a:srgbClr val="000000"/>
              </a:solidFill>
              <a:latin typeface="Montserrat"/>
            </a:endParaRPr>
          </a:p>
        </p:txBody>
      </p:sp>
      <p:sp>
        <p:nvSpPr>
          <p:cNvPr id="7" name="TextBox 7"/>
          <p:cNvSpPr txBox="1"/>
          <p:nvPr/>
        </p:nvSpPr>
        <p:spPr>
          <a:xfrm>
            <a:off x="7772400" y="4201691"/>
            <a:ext cx="9486900" cy="5311454"/>
          </a:xfrm>
          <a:prstGeom prst="rect">
            <a:avLst/>
          </a:prstGeom>
        </p:spPr>
        <p:txBody>
          <a:bodyPr wrap="square" lIns="0" tIns="0" rIns="0" bIns="0" rtlCol="0" anchor="t">
            <a:spAutoFit/>
          </a:bodyPr>
          <a:lstStyle/>
          <a:p>
            <a:pPr marL="410213" lvl="1" indent="-205106">
              <a:lnSpc>
                <a:spcPts val="2280"/>
              </a:lnSpc>
              <a:buFont typeface="Arial"/>
              <a:buChar char="•"/>
            </a:pPr>
            <a:r>
              <a:rPr lang="en-US" sz="2400" dirty="0">
                <a:solidFill>
                  <a:srgbClr val="000000"/>
                </a:solidFill>
                <a:latin typeface="Montserrat"/>
              </a:rPr>
              <a:t>Effectively leading teams of frontline carers</a:t>
            </a:r>
          </a:p>
          <a:p>
            <a:pPr marL="410213" lvl="1" indent="-205106">
              <a:lnSpc>
                <a:spcPts val="2280"/>
              </a:lnSpc>
              <a:buFont typeface="Arial"/>
              <a:buChar char="•"/>
            </a:pPr>
            <a:r>
              <a:rPr lang="en-US" sz="2400" dirty="0">
                <a:solidFill>
                  <a:srgbClr val="000000"/>
                </a:solidFill>
                <a:latin typeface="Montserrat"/>
              </a:rPr>
              <a:t>Use Health Care Information Management Systems</a:t>
            </a:r>
          </a:p>
          <a:p>
            <a:pPr marL="410213" lvl="1" indent="-205106">
              <a:lnSpc>
                <a:spcPts val="2280"/>
              </a:lnSpc>
              <a:buFont typeface="Arial"/>
              <a:buChar char="•"/>
            </a:pPr>
            <a:r>
              <a:rPr lang="en-US" sz="2400" dirty="0">
                <a:solidFill>
                  <a:srgbClr val="000000"/>
                </a:solidFill>
                <a:latin typeface="Montserrat"/>
              </a:rPr>
              <a:t>Modular training to support specialist skills such as, Diabetic training, Training to support residents with epilepsy, Midazolam injections </a:t>
            </a:r>
          </a:p>
          <a:p>
            <a:pPr marL="410213" lvl="1" indent="-205106">
              <a:lnSpc>
                <a:spcPts val="2280"/>
              </a:lnSpc>
              <a:buFont typeface="Arial"/>
              <a:buChar char="•"/>
            </a:pPr>
            <a:r>
              <a:rPr lang="en-US" sz="2400" dirty="0">
                <a:solidFill>
                  <a:srgbClr val="000000"/>
                </a:solidFill>
                <a:latin typeface="Montserrat"/>
              </a:rPr>
              <a:t>Registered Manager Training </a:t>
            </a:r>
          </a:p>
          <a:p>
            <a:pPr marL="410213" lvl="1" indent="-205106">
              <a:lnSpc>
                <a:spcPts val="2280"/>
              </a:lnSpc>
              <a:buFont typeface="Arial"/>
              <a:buChar char="•"/>
            </a:pPr>
            <a:r>
              <a:rPr lang="en-US" sz="2400" dirty="0">
                <a:solidFill>
                  <a:srgbClr val="000000"/>
                </a:solidFill>
                <a:latin typeface="Montserrat"/>
              </a:rPr>
              <a:t>CPD Modules to ensure Registered Managers understand continued developments and changes instigated by Care Quality Commission </a:t>
            </a:r>
          </a:p>
          <a:p>
            <a:pPr marL="410213" lvl="1" indent="-205106">
              <a:lnSpc>
                <a:spcPts val="2280"/>
              </a:lnSpc>
              <a:buFont typeface="Arial"/>
              <a:buChar char="•"/>
            </a:pPr>
            <a:r>
              <a:rPr lang="en-US" sz="2400" dirty="0">
                <a:solidFill>
                  <a:srgbClr val="000000"/>
                </a:solidFill>
                <a:latin typeface="Montserrat"/>
              </a:rPr>
              <a:t>'Cultural awareness training’ for overseas recruits- English (understanding colloquialisms)</a:t>
            </a:r>
          </a:p>
          <a:p>
            <a:pPr marL="410213" lvl="1" indent="-205106">
              <a:lnSpc>
                <a:spcPts val="2280"/>
              </a:lnSpc>
              <a:buFont typeface="Arial"/>
              <a:buChar char="•"/>
            </a:pPr>
            <a:r>
              <a:rPr lang="en-US" sz="2400" dirty="0">
                <a:solidFill>
                  <a:srgbClr val="000000"/>
                </a:solidFill>
                <a:latin typeface="Montserrat"/>
              </a:rPr>
              <a:t>Communication and emotional skills e.g. De-escalation training </a:t>
            </a:r>
          </a:p>
          <a:p>
            <a:pPr marL="410213" lvl="1" indent="-205106">
              <a:lnSpc>
                <a:spcPts val="2280"/>
              </a:lnSpc>
              <a:buFont typeface="Arial"/>
              <a:buChar char="•"/>
            </a:pPr>
            <a:r>
              <a:rPr lang="en-US" sz="2400" dirty="0">
                <a:solidFill>
                  <a:srgbClr val="000000"/>
                </a:solidFill>
                <a:latin typeface="Montserrat"/>
              </a:rPr>
              <a:t>Mental health first aid </a:t>
            </a:r>
          </a:p>
          <a:p>
            <a:pPr marL="410213" lvl="1" indent="-205106">
              <a:lnSpc>
                <a:spcPts val="2280"/>
              </a:lnSpc>
              <a:buFont typeface="Arial"/>
              <a:buChar char="•"/>
            </a:pPr>
            <a:r>
              <a:rPr lang="en-US" sz="2400" dirty="0">
                <a:solidFill>
                  <a:srgbClr val="000000"/>
                </a:solidFill>
                <a:latin typeface="Montserrat"/>
              </a:rPr>
              <a:t>Situation management – managing emotive situations </a:t>
            </a:r>
          </a:p>
          <a:p>
            <a:pPr marL="410213" lvl="1" indent="-205106">
              <a:lnSpc>
                <a:spcPts val="2280"/>
              </a:lnSpc>
              <a:buFont typeface="Arial"/>
              <a:buChar char="•"/>
            </a:pPr>
            <a:r>
              <a:rPr lang="en-US" sz="2400" dirty="0">
                <a:solidFill>
                  <a:srgbClr val="000000"/>
                </a:solidFill>
                <a:latin typeface="Montserrat"/>
              </a:rPr>
              <a:t>Report writing skills </a:t>
            </a:r>
          </a:p>
          <a:p>
            <a:pPr marL="410213" lvl="1" indent="-205106">
              <a:lnSpc>
                <a:spcPts val="2280"/>
              </a:lnSpc>
              <a:buFont typeface="Arial"/>
              <a:buChar char="•"/>
            </a:pPr>
            <a:r>
              <a:rPr lang="en-US" sz="2400" dirty="0">
                <a:solidFill>
                  <a:srgbClr val="000000"/>
                </a:solidFill>
                <a:latin typeface="Montserrat"/>
              </a:rPr>
              <a:t>Texture modification (food) (the employer noted that this is taught in catering courses but not in H&amp;SC courses) </a:t>
            </a: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care</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0" name="TextBox 40"/>
          <p:cNvSpPr txBox="1"/>
          <p:nvPr/>
        </p:nvSpPr>
        <p:spPr>
          <a:xfrm>
            <a:off x="8081870" y="2694580"/>
            <a:ext cx="6128850" cy="1076325"/>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Skills Gaps and Upskilling (Existing Staff)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226041"/>
            <a:ext cx="8115300" cy="2343150"/>
          </a:xfrm>
          <a:prstGeom prst="rect">
            <a:avLst/>
          </a:prstGeom>
        </p:spPr>
        <p:txBody>
          <a:bodyPr lIns="0" tIns="0" rIns="0" bIns="0" rtlCol="0" anchor="t">
            <a:spAutoFit/>
          </a:bodyPr>
          <a:lstStyle/>
          <a:p>
            <a:pPr marL="561337" lvl="1" indent="-280669">
              <a:lnSpc>
                <a:spcPts val="3119"/>
              </a:lnSpc>
              <a:buFont typeface="Arial"/>
              <a:buChar char="•"/>
            </a:pPr>
            <a:r>
              <a:rPr lang="en-US" sz="2599">
                <a:solidFill>
                  <a:srgbClr val="000000"/>
                </a:solidFill>
                <a:latin typeface="Montserrat"/>
              </a:rPr>
              <a:t>Cyber security Technician L3</a:t>
            </a:r>
          </a:p>
          <a:p>
            <a:pPr marL="561337" lvl="1" indent="-280669">
              <a:lnSpc>
                <a:spcPts val="3119"/>
              </a:lnSpc>
              <a:buFont typeface="Arial"/>
              <a:buChar char="•"/>
            </a:pPr>
            <a:r>
              <a:rPr lang="en-US" sz="2599">
                <a:solidFill>
                  <a:srgbClr val="000000"/>
                </a:solidFill>
                <a:latin typeface="Montserrat"/>
              </a:rPr>
              <a:t>Cyber Security Technologist L4</a:t>
            </a:r>
          </a:p>
          <a:p>
            <a:pPr marL="561337" lvl="1" indent="-280669">
              <a:lnSpc>
                <a:spcPts val="3119"/>
              </a:lnSpc>
              <a:buFont typeface="Arial"/>
              <a:buChar char="•"/>
            </a:pPr>
            <a:r>
              <a:rPr lang="en-US" sz="2599">
                <a:solidFill>
                  <a:srgbClr val="000000"/>
                </a:solidFill>
                <a:latin typeface="Montserrat"/>
              </a:rPr>
              <a:t>Software Developer L4</a:t>
            </a:r>
          </a:p>
          <a:p>
            <a:pPr marL="561337" lvl="1" indent="-280669">
              <a:lnSpc>
                <a:spcPts val="3119"/>
              </a:lnSpc>
              <a:buFont typeface="Arial"/>
              <a:buChar char="•"/>
            </a:pPr>
            <a:r>
              <a:rPr lang="en-US" sz="2599">
                <a:solidFill>
                  <a:srgbClr val="000000"/>
                </a:solidFill>
                <a:latin typeface="Montserrat"/>
              </a:rPr>
              <a:t>Software Development Technician L3</a:t>
            </a:r>
          </a:p>
          <a:p>
            <a:pPr marL="561337" lvl="1" indent="-280669">
              <a:lnSpc>
                <a:spcPts val="3119"/>
              </a:lnSpc>
              <a:buFont typeface="Arial"/>
              <a:buChar char="•"/>
            </a:pPr>
            <a:r>
              <a:rPr lang="en-US" sz="2599">
                <a:solidFill>
                  <a:srgbClr val="000000"/>
                </a:solidFill>
                <a:latin typeface="Montserrat"/>
              </a:rPr>
              <a:t>Software Tester L4</a:t>
            </a:r>
          </a:p>
          <a:p>
            <a:pPr marL="561337" lvl="1" indent="-280669">
              <a:lnSpc>
                <a:spcPts val="3119"/>
              </a:lnSpc>
              <a:buFont typeface="Arial"/>
              <a:buChar char="•"/>
            </a:pPr>
            <a:r>
              <a:rPr lang="en-US" sz="2599">
                <a:solidFill>
                  <a:srgbClr val="000000"/>
                </a:solidFill>
                <a:latin typeface="Montserrat"/>
              </a:rPr>
              <a:t>Data Technician</a:t>
            </a:r>
          </a:p>
        </p:txBody>
      </p:sp>
      <p:sp>
        <p:nvSpPr>
          <p:cNvPr id="7" name="TextBox 7"/>
          <p:cNvSpPr txBox="1"/>
          <p:nvPr/>
        </p:nvSpPr>
        <p:spPr>
          <a:xfrm>
            <a:off x="9306070" y="4226041"/>
            <a:ext cx="7953230" cy="390525"/>
          </a:xfrm>
          <a:prstGeom prst="rect">
            <a:avLst/>
          </a:prstGeom>
        </p:spPr>
        <p:txBody>
          <a:bodyPr lIns="0" tIns="0" rIns="0" bIns="0" rtlCol="0" anchor="t">
            <a:spAutoFit/>
          </a:bodyPr>
          <a:lstStyle/>
          <a:p>
            <a:pPr marL="561339" lvl="1" indent="-280669">
              <a:lnSpc>
                <a:spcPts val="3119"/>
              </a:lnSpc>
              <a:buFont typeface="Arial"/>
              <a:buChar char="•"/>
            </a:pPr>
            <a:r>
              <a:rPr lang="en-US" sz="2599">
                <a:solidFill>
                  <a:srgbClr val="000000"/>
                </a:solidFill>
                <a:latin typeface="Montserrat"/>
              </a:rPr>
              <a:t>See Cross-Cutting Theme- Digitalisation</a:t>
            </a: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DIGITAL (ICT)</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0" name="TextBox 40"/>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a:solidFill>
                  <a:srgbClr val="000000"/>
                </a:solidFill>
                <a:latin typeface="Montserrat Bold"/>
              </a:rPr>
              <a:t>Skills Gaps and Upskilling (Existing Staff)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4" y="571774"/>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226041"/>
            <a:ext cx="8115300" cy="1562100"/>
          </a:xfrm>
          <a:prstGeom prst="rect">
            <a:avLst/>
          </a:prstGeom>
        </p:spPr>
        <p:txBody>
          <a:bodyPr lIns="0" tIns="0" rIns="0" bIns="0" rtlCol="0" anchor="t">
            <a:spAutoFit/>
          </a:bodyPr>
          <a:lstStyle/>
          <a:p>
            <a:pPr marL="561337" lvl="1" indent="-280669">
              <a:lnSpc>
                <a:spcPts val="3119"/>
              </a:lnSpc>
              <a:buFont typeface="Arial"/>
              <a:buChar char="•"/>
            </a:pPr>
            <a:r>
              <a:rPr lang="en-US" sz="2599">
                <a:solidFill>
                  <a:srgbClr val="000000"/>
                </a:solidFill>
                <a:latin typeface="Montserrat"/>
              </a:rPr>
              <a:t>Commis Chef Level 2</a:t>
            </a:r>
          </a:p>
          <a:p>
            <a:pPr marL="561337" lvl="1" indent="-280669">
              <a:lnSpc>
                <a:spcPts val="3119"/>
              </a:lnSpc>
              <a:buFont typeface="Arial"/>
              <a:buChar char="•"/>
            </a:pPr>
            <a:r>
              <a:rPr lang="en-US" sz="2599">
                <a:solidFill>
                  <a:srgbClr val="000000"/>
                </a:solidFill>
                <a:latin typeface="Montserrat"/>
              </a:rPr>
              <a:t>Chef de Partie Level 3</a:t>
            </a:r>
          </a:p>
          <a:p>
            <a:pPr marL="561337" lvl="1" indent="-280669">
              <a:lnSpc>
                <a:spcPts val="3119"/>
              </a:lnSpc>
              <a:buFont typeface="Arial"/>
              <a:buChar char="•"/>
            </a:pPr>
            <a:r>
              <a:rPr lang="en-US" sz="2599">
                <a:solidFill>
                  <a:srgbClr val="000000"/>
                </a:solidFill>
                <a:latin typeface="Montserrat"/>
              </a:rPr>
              <a:t>Drinks Dispense Technician Level 3</a:t>
            </a:r>
          </a:p>
          <a:p>
            <a:pPr marL="561337" lvl="1" indent="-280669">
              <a:lnSpc>
                <a:spcPts val="3119"/>
              </a:lnSpc>
              <a:buFont typeface="Arial"/>
              <a:buChar char="•"/>
            </a:pPr>
            <a:r>
              <a:rPr lang="en-US" sz="2599">
                <a:solidFill>
                  <a:srgbClr val="000000"/>
                </a:solidFill>
                <a:latin typeface="Montserrat"/>
              </a:rPr>
              <a:t>Food and Drink Engineer Level 3</a:t>
            </a:r>
          </a:p>
        </p:txBody>
      </p:sp>
      <p:sp>
        <p:nvSpPr>
          <p:cNvPr id="7" name="TextBox 7"/>
          <p:cNvSpPr txBox="1"/>
          <p:nvPr/>
        </p:nvSpPr>
        <p:spPr>
          <a:xfrm>
            <a:off x="9306070" y="4226041"/>
            <a:ext cx="7953230" cy="3514725"/>
          </a:xfrm>
          <a:prstGeom prst="rect">
            <a:avLst/>
          </a:prstGeom>
        </p:spPr>
        <p:txBody>
          <a:bodyPr lIns="0" tIns="0" rIns="0" bIns="0" rtlCol="0" anchor="t">
            <a:spAutoFit/>
          </a:bodyPr>
          <a:lstStyle/>
          <a:p>
            <a:pPr marL="561339" lvl="1" indent="-280669">
              <a:lnSpc>
                <a:spcPts val="3119"/>
              </a:lnSpc>
              <a:buFont typeface="Arial"/>
              <a:buChar char="•"/>
            </a:pPr>
            <a:r>
              <a:rPr lang="en-US" sz="2599">
                <a:solidFill>
                  <a:srgbClr val="000000"/>
                </a:solidFill>
                <a:latin typeface="Montserrat"/>
              </a:rPr>
              <a:t>Supervising staff and activities within hospitality businesses including bars, cafes, conference centres, restaurants and hotels</a:t>
            </a:r>
          </a:p>
          <a:p>
            <a:pPr marL="561339" lvl="1" indent="-280669">
              <a:lnSpc>
                <a:spcPts val="3119"/>
              </a:lnSpc>
              <a:buFont typeface="Arial"/>
              <a:buChar char="•"/>
            </a:pPr>
            <a:r>
              <a:rPr lang="en-US" sz="2599">
                <a:solidFill>
                  <a:srgbClr val="000000"/>
                </a:solidFill>
                <a:latin typeface="Montserrat"/>
              </a:rPr>
              <a:t>Supervise the delivery of a quality service that supports in achieving overall business objective</a:t>
            </a:r>
          </a:p>
          <a:p>
            <a:pPr marL="561339" lvl="1" indent="-280669">
              <a:lnSpc>
                <a:spcPts val="3119"/>
              </a:lnSpc>
              <a:buFont typeface="Arial"/>
              <a:buChar char="•"/>
            </a:pPr>
            <a:r>
              <a:rPr lang="en-US" sz="2599">
                <a:solidFill>
                  <a:srgbClr val="000000"/>
                </a:solidFill>
                <a:latin typeface="Montserrat"/>
              </a:rPr>
              <a:t>Understand the financial operations of hospitality businesses and know how to source and use financial </a:t>
            </a: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HOspitality</a:t>
            </a:r>
          </a:p>
        </p:txBody>
      </p:sp>
      <p:grpSp>
        <p:nvGrpSpPr>
          <p:cNvPr id="24" name="Group 24"/>
          <p:cNvGrpSpPr/>
          <p:nvPr/>
        </p:nvGrpSpPr>
        <p:grpSpPr>
          <a:xfrm>
            <a:off x="14077219" y="1500421"/>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dirty="0">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dirty="0">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7535274" y="1304226"/>
            <a:ext cx="6141035" cy="942339"/>
          </a:xfrm>
          <a:prstGeom prst="rect">
            <a:avLst/>
          </a:prstGeom>
        </p:spPr>
        <p:txBody>
          <a:bodyPr lIns="0" tIns="0" rIns="0" bIns="0" rtlCol="0" anchor="t">
            <a:spAutoFit/>
          </a:bodyPr>
          <a:lstStyle/>
          <a:p>
            <a:pPr>
              <a:lnSpc>
                <a:spcPts val="7099"/>
              </a:lnSpc>
            </a:pPr>
            <a:r>
              <a:rPr lang="en-US" sz="7099" spc="354">
                <a:solidFill>
                  <a:srgbClr val="000000"/>
                </a:solidFill>
                <a:latin typeface="Bebas Neue"/>
              </a:rPr>
              <a:t>&amp; visitor economy</a:t>
            </a:r>
          </a:p>
        </p:txBody>
      </p:sp>
      <p:sp>
        <p:nvSpPr>
          <p:cNvPr id="40" name="TextBox 40"/>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1" name="TextBox 41"/>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Skills Gaps and Upskilling (Existing Staff)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4" y="43536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226041"/>
            <a:ext cx="8115300" cy="2657475"/>
          </a:xfrm>
          <a:prstGeom prst="rect">
            <a:avLst/>
          </a:prstGeom>
        </p:spPr>
        <p:txBody>
          <a:bodyPr lIns="0" tIns="0" rIns="0" bIns="0" rtlCol="0" anchor="t">
            <a:spAutoFit/>
          </a:bodyPr>
          <a:lstStyle/>
          <a:p>
            <a:pPr marL="561337" lvl="1" indent="-280669">
              <a:lnSpc>
                <a:spcPts val="3119"/>
              </a:lnSpc>
              <a:buFont typeface="Arial"/>
              <a:buChar char="•"/>
            </a:pPr>
            <a:r>
              <a:rPr lang="en-US" sz="2599">
                <a:solidFill>
                  <a:srgbClr val="000000"/>
                </a:solidFill>
                <a:latin typeface="Montserrat"/>
              </a:rPr>
              <a:t>Science Manufacturing Process Operative L2</a:t>
            </a:r>
          </a:p>
          <a:p>
            <a:pPr marL="561337" lvl="1" indent="-280669">
              <a:lnSpc>
                <a:spcPts val="3119"/>
              </a:lnSpc>
              <a:buFont typeface="Arial"/>
              <a:buChar char="•"/>
            </a:pPr>
            <a:r>
              <a:rPr lang="en-US" sz="2599">
                <a:solidFill>
                  <a:srgbClr val="000000"/>
                </a:solidFill>
                <a:latin typeface="Montserrat"/>
              </a:rPr>
              <a:t>Engineering Design &amp; Draughtsperson L3</a:t>
            </a:r>
          </a:p>
          <a:p>
            <a:pPr marL="561337" lvl="1" indent="-280669">
              <a:lnSpc>
                <a:spcPts val="3119"/>
              </a:lnSpc>
              <a:buFont typeface="Arial"/>
              <a:buChar char="•"/>
            </a:pPr>
            <a:r>
              <a:rPr lang="en-US" sz="2599">
                <a:solidFill>
                  <a:srgbClr val="000000"/>
                </a:solidFill>
                <a:latin typeface="Montserrat"/>
              </a:rPr>
              <a:t>Science Manufacturing Technician L3</a:t>
            </a:r>
          </a:p>
          <a:p>
            <a:pPr marL="561337" lvl="1" indent="-280669">
              <a:lnSpc>
                <a:spcPts val="3119"/>
              </a:lnSpc>
              <a:buFont typeface="Arial"/>
              <a:buChar char="•"/>
            </a:pPr>
            <a:r>
              <a:rPr lang="en-US" sz="2599">
                <a:solidFill>
                  <a:srgbClr val="000000"/>
                </a:solidFill>
                <a:latin typeface="Montserrat"/>
              </a:rPr>
              <a:t>Battery Manufacturing Technician L3</a:t>
            </a:r>
          </a:p>
          <a:p>
            <a:pPr marL="561337" lvl="1" indent="-280669">
              <a:lnSpc>
                <a:spcPts val="3119"/>
              </a:lnSpc>
              <a:buFont typeface="Arial"/>
              <a:buChar char="•"/>
            </a:pPr>
            <a:r>
              <a:rPr lang="en-US" sz="2599">
                <a:solidFill>
                  <a:srgbClr val="000000"/>
                </a:solidFill>
                <a:latin typeface="Montserrat"/>
              </a:rPr>
              <a:t>Process leader L4</a:t>
            </a:r>
          </a:p>
          <a:p>
            <a:pPr marL="561337" lvl="1" indent="-280669">
              <a:lnSpc>
                <a:spcPts val="3119"/>
              </a:lnSpc>
              <a:buFont typeface="Arial"/>
              <a:buChar char="•"/>
            </a:pPr>
            <a:r>
              <a:rPr lang="en-US" sz="2599">
                <a:solidFill>
                  <a:srgbClr val="000000"/>
                </a:solidFill>
                <a:latin typeface="Montserrat"/>
              </a:rPr>
              <a:t>Robotics Engineer L6 (future need)</a:t>
            </a:r>
          </a:p>
          <a:p>
            <a:pPr>
              <a:lnSpc>
                <a:spcPts val="2520"/>
              </a:lnSpc>
            </a:pPr>
            <a:endParaRPr lang="en-US" sz="2599">
              <a:solidFill>
                <a:srgbClr val="000000"/>
              </a:solidFill>
              <a:latin typeface="Montserrat"/>
            </a:endParaRPr>
          </a:p>
        </p:txBody>
      </p:sp>
      <p:sp>
        <p:nvSpPr>
          <p:cNvPr id="7" name="TextBox 7"/>
          <p:cNvSpPr txBox="1"/>
          <p:nvPr/>
        </p:nvSpPr>
        <p:spPr>
          <a:xfrm>
            <a:off x="9306070" y="4226041"/>
            <a:ext cx="7953230" cy="781050"/>
          </a:xfrm>
          <a:prstGeom prst="rect">
            <a:avLst/>
          </a:prstGeom>
        </p:spPr>
        <p:txBody>
          <a:bodyPr lIns="0" tIns="0" rIns="0" bIns="0" rtlCol="0" anchor="t">
            <a:spAutoFit/>
          </a:bodyPr>
          <a:lstStyle/>
          <a:p>
            <a:pPr marL="561339" lvl="1" indent="-280669">
              <a:lnSpc>
                <a:spcPts val="3119"/>
              </a:lnSpc>
              <a:buFont typeface="Arial"/>
              <a:buChar char="•"/>
            </a:pPr>
            <a:r>
              <a:rPr lang="en-US" sz="2599">
                <a:solidFill>
                  <a:srgbClr val="000000"/>
                </a:solidFill>
                <a:latin typeface="Montserrat"/>
              </a:rPr>
              <a:t>Lean Manufacturing (Just in Time Manufacturing)</a:t>
            </a: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MANUFACTURING</a:t>
            </a:r>
          </a:p>
        </p:txBody>
      </p:sp>
      <p:grpSp>
        <p:nvGrpSpPr>
          <p:cNvPr id="24" name="Group 24"/>
          <p:cNvGrpSpPr/>
          <p:nvPr/>
        </p:nvGrpSpPr>
        <p:grpSpPr>
          <a:xfrm>
            <a:off x="14079476" y="1287135"/>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9505950" y="1275651"/>
            <a:ext cx="4170358" cy="1509394"/>
          </a:xfrm>
          <a:prstGeom prst="rect">
            <a:avLst/>
          </a:prstGeom>
        </p:spPr>
        <p:txBody>
          <a:bodyPr lIns="0" tIns="0" rIns="0" bIns="0" rtlCol="0" anchor="t">
            <a:spAutoFit/>
          </a:bodyPr>
          <a:lstStyle/>
          <a:p>
            <a:pPr>
              <a:lnSpc>
                <a:spcPts val="5799"/>
              </a:lnSpc>
            </a:pPr>
            <a:r>
              <a:rPr lang="en-US" sz="5799" spc="289">
                <a:solidFill>
                  <a:srgbClr val="000000"/>
                </a:solidFill>
                <a:latin typeface="Bebas Neue"/>
              </a:rPr>
              <a:t>in science &amp; INNOVATION</a:t>
            </a:r>
          </a:p>
        </p:txBody>
      </p:sp>
      <p:sp>
        <p:nvSpPr>
          <p:cNvPr id="40" name="TextBox 40"/>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1" name="TextBox 41"/>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a:solidFill>
                  <a:srgbClr val="000000"/>
                </a:solidFill>
                <a:latin typeface="Montserrat Bold"/>
              </a:rPr>
              <a:t>Skills Gaps and Upskilling (Existing Staff)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76256" y="3272056"/>
            <a:ext cx="8115300" cy="5963171"/>
          </a:xfrm>
          <a:prstGeom prst="rect">
            <a:avLst/>
          </a:prstGeom>
        </p:spPr>
        <p:txBody>
          <a:bodyPr lIns="0" tIns="0" rIns="0" bIns="0" rtlCol="0" anchor="t">
            <a:spAutoFit/>
          </a:bodyPr>
          <a:lstStyle/>
          <a:p>
            <a:pPr marL="561337" lvl="1" indent="-280669">
              <a:lnSpc>
                <a:spcPts val="3119"/>
              </a:lnSpc>
              <a:buFont typeface="Arial"/>
              <a:buChar char="•"/>
            </a:pPr>
            <a:r>
              <a:rPr lang="en-US" sz="2599" dirty="0">
                <a:solidFill>
                  <a:srgbClr val="000000"/>
                </a:solidFill>
                <a:latin typeface="Montserrat"/>
              </a:rPr>
              <a:t>Media and Broadcast Assistant: Commercial, Editing and Post-Production Level 3:</a:t>
            </a:r>
          </a:p>
          <a:p>
            <a:pPr marL="561337" lvl="1" indent="-280669">
              <a:lnSpc>
                <a:spcPts val="3119"/>
              </a:lnSpc>
              <a:buFont typeface="Arial"/>
              <a:buChar char="•"/>
            </a:pPr>
            <a:r>
              <a:rPr lang="en-US" sz="2599" dirty="0">
                <a:solidFill>
                  <a:srgbClr val="000000"/>
                </a:solidFill>
                <a:latin typeface="Montserrat"/>
              </a:rPr>
              <a:t>Camera Assistant L4</a:t>
            </a:r>
          </a:p>
          <a:p>
            <a:pPr marL="561337" lvl="1" indent="-280669">
              <a:lnSpc>
                <a:spcPts val="3119"/>
              </a:lnSpc>
              <a:buFont typeface="Arial"/>
              <a:buChar char="•"/>
            </a:pPr>
            <a:r>
              <a:rPr lang="en-US" sz="2599" dirty="0">
                <a:solidFill>
                  <a:srgbClr val="000000"/>
                </a:solidFill>
                <a:latin typeface="Montserrat"/>
              </a:rPr>
              <a:t>Costume performance Technician L3</a:t>
            </a:r>
          </a:p>
          <a:p>
            <a:pPr marL="561337" lvl="1" indent="-280669">
              <a:lnSpc>
                <a:spcPts val="3119"/>
              </a:lnSpc>
              <a:buFont typeface="Arial"/>
              <a:buChar char="•"/>
            </a:pPr>
            <a:r>
              <a:rPr lang="en-US" sz="2599" dirty="0">
                <a:solidFill>
                  <a:srgbClr val="000000"/>
                </a:solidFill>
                <a:latin typeface="Montserrat"/>
              </a:rPr>
              <a:t>Grip L3</a:t>
            </a:r>
          </a:p>
          <a:p>
            <a:pPr marL="561337" lvl="1" indent="-280669">
              <a:lnSpc>
                <a:spcPts val="3119"/>
              </a:lnSpc>
              <a:buFont typeface="Arial"/>
              <a:buChar char="•"/>
            </a:pPr>
            <a:r>
              <a:rPr lang="en-US" sz="2599" dirty="0">
                <a:solidFill>
                  <a:srgbClr val="000000"/>
                </a:solidFill>
                <a:latin typeface="Montserrat"/>
              </a:rPr>
              <a:t>Props Technician L3</a:t>
            </a:r>
          </a:p>
          <a:p>
            <a:pPr marL="561337" lvl="1" indent="-280669">
              <a:lnSpc>
                <a:spcPts val="3119"/>
              </a:lnSpc>
              <a:buFont typeface="Arial"/>
              <a:buChar char="•"/>
            </a:pPr>
            <a:r>
              <a:rPr lang="en-US" sz="2599" dirty="0">
                <a:solidFill>
                  <a:srgbClr val="000000"/>
                </a:solidFill>
                <a:latin typeface="Montserrat"/>
              </a:rPr>
              <a:t>Hair, Wigs and Make Up and Prosthetics Technician L3</a:t>
            </a:r>
          </a:p>
          <a:p>
            <a:pPr marL="561337" lvl="1" indent="-280669">
              <a:lnSpc>
                <a:spcPts val="3119"/>
              </a:lnSpc>
              <a:buFont typeface="Arial"/>
              <a:buChar char="•"/>
            </a:pPr>
            <a:r>
              <a:rPr lang="en-US" sz="2599" dirty="0">
                <a:solidFill>
                  <a:srgbClr val="000000"/>
                </a:solidFill>
                <a:latin typeface="Montserrat"/>
              </a:rPr>
              <a:t>Storyboard Artist L7</a:t>
            </a:r>
          </a:p>
          <a:p>
            <a:pPr marL="561337" lvl="1" indent="-280669">
              <a:lnSpc>
                <a:spcPts val="3119"/>
              </a:lnSpc>
              <a:buFont typeface="Arial"/>
              <a:buChar char="•"/>
            </a:pPr>
            <a:r>
              <a:rPr lang="en-US" sz="2599" dirty="0">
                <a:solidFill>
                  <a:srgbClr val="000000"/>
                </a:solidFill>
                <a:latin typeface="Montserrat"/>
              </a:rPr>
              <a:t>Creative Industries Production Manager</a:t>
            </a:r>
          </a:p>
          <a:p>
            <a:pPr marL="561337" lvl="1" indent="-280669">
              <a:lnSpc>
                <a:spcPts val="3119"/>
              </a:lnSpc>
              <a:buFont typeface="Arial"/>
              <a:buChar char="•"/>
            </a:pPr>
            <a:r>
              <a:rPr lang="en-US" sz="2599" dirty="0">
                <a:solidFill>
                  <a:srgbClr val="000000"/>
                </a:solidFill>
                <a:latin typeface="Montserrat"/>
              </a:rPr>
              <a:t>Camera Prep Technician L3</a:t>
            </a:r>
          </a:p>
          <a:p>
            <a:pPr marL="561337" lvl="1" indent="-280669">
              <a:lnSpc>
                <a:spcPts val="3119"/>
              </a:lnSpc>
              <a:buFont typeface="Arial"/>
              <a:buChar char="•"/>
            </a:pPr>
            <a:r>
              <a:rPr lang="en-US" sz="2599" dirty="0">
                <a:solidFill>
                  <a:srgbClr val="000000"/>
                </a:solidFill>
                <a:latin typeface="Montserrat"/>
              </a:rPr>
              <a:t>Accountants- production and payroll (see slide 23)</a:t>
            </a:r>
          </a:p>
          <a:p>
            <a:pPr marL="561337" lvl="1" indent="-280669">
              <a:lnSpc>
                <a:spcPts val="3119"/>
              </a:lnSpc>
              <a:buFont typeface="Arial"/>
              <a:buChar char="•"/>
            </a:pPr>
            <a:r>
              <a:rPr lang="en-US" sz="2599" dirty="0">
                <a:solidFill>
                  <a:srgbClr val="000000"/>
                </a:solidFill>
                <a:latin typeface="Montserrat"/>
              </a:rPr>
              <a:t>Electricians</a:t>
            </a:r>
          </a:p>
          <a:p>
            <a:pPr marL="561337" lvl="1" indent="-280669">
              <a:lnSpc>
                <a:spcPts val="3119"/>
              </a:lnSpc>
              <a:buFont typeface="Arial"/>
              <a:buChar char="•"/>
            </a:pPr>
            <a:r>
              <a:rPr lang="en-US" sz="2599" dirty="0">
                <a:solidFill>
                  <a:srgbClr val="000000"/>
                </a:solidFill>
                <a:latin typeface="Montserrat"/>
              </a:rPr>
              <a:t>Carpenters</a:t>
            </a:r>
          </a:p>
        </p:txBody>
      </p:sp>
      <p:sp>
        <p:nvSpPr>
          <p:cNvPr id="7" name="TextBox 7"/>
          <p:cNvSpPr txBox="1"/>
          <p:nvPr/>
        </p:nvSpPr>
        <p:spPr>
          <a:xfrm>
            <a:off x="9326359" y="3944145"/>
            <a:ext cx="7953230" cy="3975447"/>
          </a:xfrm>
          <a:prstGeom prst="rect">
            <a:avLst/>
          </a:prstGeom>
        </p:spPr>
        <p:txBody>
          <a:bodyPr lIns="0" tIns="0" rIns="0" bIns="0" rtlCol="0" anchor="t">
            <a:spAutoFit/>
          </a:bodyPr>
          <a:lstStyle/>
          <a:p>
            <a:pPr marL="561339" lvl="1" indent="-280669">
              <a:lnSpc>
                <a:spcPts val="3119"/>
              </a:lnSpc>
              <a:buFont typeface="Arial"/>
              <a:buChar char="•"/>
            </a:pPr>
            <a:r>
              <a:rPr lang="en-US" sz="2599" dirty="0">
                <a:solidFill>
                  <a:srgbClr val="000000"/>
                </a:solidFill>
                <a:latin typeface="Montserrat"/>
              </a:rPr>
              <a:t>Specialist training for electricians and engineers working with film set equipment</a:t>
            </a:r>
          </a:p>
          <a:p>
            <a:pPr marL="561339" lvl="1" indent="-280669">
              <a:lnSpc>
                <a:spcPts val="3119"/>
              </a:lnSpc>
              <a:buFont typeface="Arial"/>
              <a:buChar char="•"/>
            </a:pPr>
            <a:r>
              <a:rPr lang="en-US" sz="2599" dirty="0">
                <a:solidFill>
                  <a:srgbClr val="000000"/>
                </a:solidFill>
                <a:latin typeface="Montserrat"/>
              </a:rPr>
              <a:t>Use digital animation/virtual production software</a:t>
            </a:r>
          </a:p>
          <a:p>
            <a:pPr marL="561339" lvl="1" indent="-280669">
              <a:lnSpc>
                <a:spcPts val="3119"/>
              </a:lnSpc>
              <a:buFont typeface="Arial"/>
              <a:buChar char="•"/>
            </a:pPr>
            <a:r>
              <a:rPr lang="en-US" sz="2599" dirty="0">
                <a:solidFill>
                  <a:srgbClr val="000000"/>
                </a:solidFill>
                <a:latin typeface="Montserrat"/>
              </a:rPr>
              <a:t>Operating drones</a:t>
            </a:r>
          </a:p>
          <a:p>
            <a:pPr marL="561339" lvl="1" indent="-280669">
              <a:lnSpc>
                <a:spcPts val="3119"/>
              </a:lnSpc>
              <a:buFont typeface="Arial"/>
              <a:buChar char="•"/>
            </a:pPr>
            <a:r>
              <a:rPr lang="en-US" sz="2599" dirty="0">
                <a:solidFill>
                  <a:srgbClr val="000000"/>
                </a:solidFill>
                <a:latin typeface="Montserrat"/>
              </a:rPr>
              <a:t>Managing career as a freelancer</a:t>
            </a:r>
          </a:p>
          <a:p>
            <a:pPr marL="561339" lvl="1" indent="-280669">
              <a:lnSpc>
                <a:spcPts val="3119"/>
              </a:lnSpc>
              <a:buFont typeface="Arial"/>
              <a:buChar char="•"/>
            </a:pPr>
            <a:r>
              <a:rPr lang="en-US" sz="2599" dirty="0">
                <a:solidFill>
                  <a:srgbClr val="000000"/>
                </a:solidFill>
                <a:latin typeface="Montserrat"/>
              </a:rPr>
              <a:t>Leadership &amp; Management (see slide 21)</a:t>
            </a:r>
          </a:p>
          <a:p>
            <a:pPr marL="561339" lvl="1" indent="-280669">
              <a:lnSpc>
                <a:spcPts val="3119"/>
              </a:lnSpc>
              <a:buFont typeface="Arial"/>
              <a:buChar char="•"/>
            </a:pPr>
            <a:r>
              <a:rPr lang="en-US" sz="2599" dirty="0">
                <a:solidFill>
                  <a:srgbClr val="000000"/>
                </a:solidFill>
                <a:latin typeface="Montserrat"/>
              </a:rPr>
              <a:t>Professional services (see slide 23)</a:t>
            </a:r>
          </a:p>
          <a:p>
            <a:pPr>
              <a:lnSpc>
                <a:spcPts val="3119"/>
              </a:lnSpc>
            </a:pPr>
            <a:endParaRPr lang="en-US" sz="2599" dirty="0">
              <a:solidFill>
                <a:srgbClr val="000000"/>
              </a:solidFill>
              <a:latin typeface="Montserrat"/>
            </a:endParaRPr>
          </a:p>
          <a:p>
            <a:pPr>
              <a:lnSpc>
                <a:spcPts val="3119"/>
              </a:lnSpc>
            </a:pPr>
            <a:endParaRPr lang="en-US" sz="2599" dirty="0">
              <a:solidFill>
                <a:srgbClr val="000000"/>
              </a:solidFill>
              <a:latin typeface="Montserrat Italics"/>
            </a:endParaRP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screen industries</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sp>
        <p:nvSpPr>
          <p:cNvPr id="39" name="TextBox 39"/>
          <p:cNvSpPr txBox="1"/>
          <p:nvPr/>
        </p:nvSpPr>
        <p:spPr>
          <a:xfrm>
            <a:off x="1028700" y="2580394"/>
            <a:ext cx="7087390" cy="505331"/>
          </a:xfrm>
          <a:prstGeom prst="rect">
            <a:avLst/>
          </a:prstGeom>
        </p:spPr>
        <p:txBody>
          <a:bodyPr lIns="0" tIns="0" rIns="0" bIns="0" rtlCol="0" anchor="t">
            <a:spAutoFit/>
          </a:bodyPr>
          <a:lstStyle/>
          <a:p>
            <a:pPr>
              <a:lnSpc>
                <a:spcPts val="4200"/>
              </a:lnSpc>
            </a:pPr>
            <a:r>
              <a:rPr lang="en-US" sz="3200" dirty="0">
                <a:solidFill>
                  <a:srgbClr val="000000"/>
                </a:solidFill>
                <a:latin typeface="Montserrat Bold"/>
              </a:rPr>
              <a:t>Recruitment Difficulties</a:t>
            </a:r>
          </a:p>
        </p:txBody>
      </p:sp>
      <p:sp>
        <p:nvSpPr>
          <p:cNvPr id="40" name="TextBox 40"/>
          <p:cNvSpPr txBox="1"/>
          <p:nvPr/>
        </p:nvSpPr>
        <p:spPr>
          <a:xfrm>
            <a:off x="9509286" y="2692145"/>
            <a:ext cx="6128850" cy="1076325"/>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Skills Gaps and Upskilling (Existing Staff)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3197341"/>
            <a:ext cx="16230600" cy="6683561"/>
          </a:xfrm>
          <a:prstGeom prst="rect">
            <a:avLst/>
          </a:prstGeom>
        </p:spPr>
        <p:txBody>
          <a:bodyPr lIns="0" tIns="0" rIns="0" bIns="0" rtlCol="0" anchor="t">
            <a:spAutoFit/>
          </a:bodyPr>
          <a:lstStyle/>
          <a:p>
            <a:pPr marL="561337" lvl="1" indent="-280669">
              <a:lnSpc>
                <a:spcPts val="3119"/>
              </a:lnSpc>
              <a:buFont typeface="Arial"/>
              <a:buChar char="•"/>
            </a:pPr>
            <a:r>
              <a:rPr lang="en-US" sz="2800" dirty="0">
                <a:solidFill>
                  <a:srgbClr val="000000"/>
                </a:solidFill>
                <a:latin typeface="Montserrat"/>
              </a:rPr>
              <a:t>Use productivity software such as Excel </a:t>
            </a:r>
          </a:p>
          <a:p>
            <a:pPr marL="561337" lvl="1" indent="-280669">
              <a:lnSpc>
                <a:spcPts val="3119"/>
              </a:lnSpc>
              <a:buFont typeface="Arial"/>
              <a:buChar char="•"/>
            </a:pPr>
            <a:endParaRPr lang="en-US" sz="2800" dirty="0">
              <a:solidFill>
                <a:srgbClr val="000000"/>
              </a:solidFill>
              <a:latin typeface="Montserrat"/>
            </a:endParaRPr>
          </a:p>
          <a:p>
            <a:pPr marL="561337" lvl="1" indent="-280669">
              <a:lnSpc>
                <a:spcPts val="3119"/>
              </a:lnSpc>
              <a:buFont typeface="Arial"/>
              <a:buChar char="•"/>
            </a:pPr>
            <a:r>
              <a:rPr lang="en-US" sz="2800" dirty="0">
                <a:solidFill>
                  <a:srgbClr val="000000"/>
                </a:solidFill>
                <a:latin typeface="Montserrat"/>
              </a:rPr>
              <a:t>Use tablets and devices in situ for data inputting</a:t>
            </a:r>
          </a:p>
          <a:p>
            <a:pPr marL="561337" lvl="1" indent="-280669">
              <a:lnSpc>
                <a:spcPts val="3119"/>
              </a:lnSpc>
              <a:buFont typeface="Arial"/>
              <a:buChar char="•"/>
            </a:pPr>
            <a:endParaRPr lang="en-US" sz="2800" dirty="0">
              <a:solidFill>
                <a:srgbClr val="000000"/>
              </a:solidFill>
              <a:latin typeface="Montserrat"/>
            </a:endParaRPr>
          </a:p>
          <a:p>
            <a:pPr marL="561337" lvl="1" indent="-280669">
              <a:lnSpc>
                <a:spcPts val="3119"/>
              </a:lnSpc>
              <a:buFont typeface="Arial"/>
              <a:buChar char="•"/>
            </a:pPr>
            <a:r>
              <a:rPr lang="en-US" sz="2800" dirty="0">
                <a:solidFill>
                  <a:srgbClr val="000000"/>
                </a:solidFill>
                <a:latin typeface="Montserrat"/>
              </a:rPr>
              <a:t>(Software Development) Building simple applications for use in larger software </a:t>
            </a:r>
          </a:p>
          <a:p>
            <a:pPr marL="561337" lvl="1" indent="-280669">
              <a:lnSpc>
                <a:spcPts val="3119"/>
              </a:lnSpc>
              <a:buFont typeface="Arial"/>
              <a:buChar char="•"/>
            </a:pPr>
            <a:endParaRPr lang="en-US" sz="2800" dirty="0">
              <a:solidFill>
                <a:srgbClr val="000000"/>
              </a:solidFill>
              <a:latin typeface="Montserrat"/>
            </a:endParaRPr>
          </a:p>
          <a:p>
            <a:pPr marL="561337" lvl="1" indent="-280669">
              <a:lnSpc>
                <a:spcPts val="3119"/>
              </a:lnSpc>
              <a:buFont typeface="Arial"/>
              <a:buChar char="•"/>
            </a:pPr>
            <a:r>
              <a:rPr lang="en-US" sz="2800" dirty="0">
                <a:solidFill>
                  <a:srgbClr val="000000"/>
                </a:solidFill>
                <a:latin typeface="Montserrat"/>
              </a:rPr>
              <a:t>Extract, manipulate, manage and </a:t>
            </a:r>
            <a:r>
              <a:rPr lang="en-US" sz="2800" dirty="0" err="1">
                <a:solidFill>
                  <a:srgbClr val="000000"/>
                </a:solidFill>
                <a:latin typeface="Montserrat"/>
              </a:rPr>
              <a:t>analyse</a:t>
            </a:r>
            <a:r>
              <a:rPr lang="en-US" sz="2800" dirty="0">
                <a:solidFill>
                  <a:srgbClr val="000000"/>
                </a:solidFill>
                <a:latin typeface="Montserrat"/>
              </a:rPr>
              <a:t> complex data sets from multiple systems, including large scale and real time data.</a:t>
            </a:r>
          </a:p>
          <a:p>
            <a:pPr marL="561337" lvl="1" indent="-280669">
              <a:lnSpc>
                <a:spcPts val="3119"/>
              </a:lnSpc>
              <a:buFont typeface="Arial"/>
              <a:buChar char="•"/>
            </a:pPr>
            <a:endParaRPr lang="en-US" sz="2800" dirty="0">
              <a:solidFill>
                <a:srgbClr val="000000"/>
              </a:solidFill>
              <a:latin typeface="Montserrat"/>
            </a:endParaRPr>
          </a:p>
          <a:p>
            <a:pPr marL="561337" lvl="1" indent="-280669">
              <a:lnSpc>
                <a:spcPts val="3119"/>
              </a:lnSpc>
              <a:buFont typeface="Arial"/>
              <a:buChar char="•"/>
            </a:pPr>
            <a:r>
              <a:rPr lang="en-US" sz="2800" dirty="0">
                <a:solidFill>
                  <a:srgbClr val="000000"/>
                </a:solidFill>
                <a:latin typeface="Montserrat"/>
              </a:rPr>
              <a:t>Knowledge of Edge computing (a distributed computing paradigm that brings computation and data storage closer to the sources of data. This is expected to improve response times and save bandwidth)</a:t>
            </a:r>
          </a:p>
          <a:p>
            <a:pPr marL="561337" lvl="1" indent="-280669">
              <a:lnSpc>
                <a:spcPts val="3119"/>
              </a:lnSpc>
              <a:buFont typeface="Arial"/>
              <a:buChar char="•"/>
            </a:pPr>
            <a:endParaRPr lang="en-US" sz="2800" dirty="0">
              <a:solidFill>
                <a:srgbClr val="000000"/>
              </a:solidFill>
              <a:latin typeface="Montserrat"/>
            </a:endParaRPr>
          </a:p>
          <a:p>
            <a:pPr marL="561337" lvl="1" indent="-280669">
              <a:lnSpc>
                <a:spcPts val="3119"/>
              </a:lnSpc>
              <a:buFont typeface="Arial"/>
              <a:buChar char="•"/>
            </a:pPr>
            <a:r>
              <a:rPr lang="en-US" sz="2800" dirty="0">
                <a:solidFill>
                  <a:srgbClr val="000000"/>
                </a:solidFill>
                <a:latin typeface="Montserrat"/>
              </a:rPr>
              <a:t>How to use AI and machine learning methodologies such as data-mining, supervised/unsupervised machine learning, natural language processing, machine vision to meet business objectives</a:t>
            </a:r>
          </a:p>
          <a:p>
            <a:pPr>
              <a:lnSpc>
                <a:spcPts val="2520"/>
              </a:lnSpc>
            </a:pPr>
            <a:endParaRPr lang="en-US" sz="2599" dirty="0">
              <a:solidFill>
                <a:srgbClr val="000000"/>
              </a:solidFill>
              <a:latin typeface="Montserrat"/>
            </a:endParaRPr>
          </a:p>
        </p:txBody>
      </p:sp>
      <p:sp>
        <p:nvSpPr>
          <p:cNvPr id="7" name="TextBox 7"/>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DIGITALISATION</a:t>
            </a:r>
          </a:p>
        </p:txBody>
      </p:sp>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8" name="TextBox 38"/>
          <p:cNvSpPr txBox="1"/>
          <p:nvPr/>
        </p:nvSpPr>
        <p:spPr>
          <a:xfrm>
            <a:off x="1028700" y="2450581"/>
            <a:ext cx="5426660" cy="318135"/>
          </a:xfrm>
          <a:prstGeom prst="rect">
            <a:avLst/>
          </a:prstGeom>
        </p:spPr>
        <p:txBody>
          <a:bodyPr lIns="0" tIns="0" rIns="0" bIns="0" rtlCol="0" anchor="t">
            <a:spAutoFit/>
          </a:bodyPr>
          <a:lstStyle/>
          <a:p>
            <a:pPr>
              <a:lnSpc>
                <a:spcPts val="2400"/>
              </a:lnSpc>
            </a:pPr>
            <a:r>
              <a:rPr lang="en-US" sz="2400" spc="120">
                <a:solidFill>
                  <a:srgbClr val="000000"/>
                </a:solidFill>
                <a:latin typeface="Montserrat"/>
              </a:rPr>
              <a:t>Cross Sector Theme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226041"/>
            <a:ext cx="7087390" cy="781050"/>
          </a:xfrm>
          <a:prstGeom prst="rect">
            <a:avLst/>
          </a:prstGeom>
        </p:spPr>
        <p:txBody>
          <a:bodyPr lIns="0" tIns="0" rIns="0" bIns="0" rtlCol="0" anchor="t">
            <a:spAutoFit/>
          </a:bodyPr>
          <a:lstStyle/>
          <a:p>
            <a:pPr marL="561337" lvl="1" indent="-280669">
              <a:lnSpc>
                <a:spcPts val="3119"/>
              </a:lnSpc>
              <a:buFont typeface="Arial"/>
              <a:buChar char="•"/>
            </a:pPr>
            <a:r>
              <a:rPr lang="en-US" sz="2599">
                <a:solidFill>
                  <a:srgbClr val="000000"/>
                </a:solidFill>
                <a:latin typeface="Montserrat"/>
              </a:rPr>
              <a:t>Team Leader or Supervisor L3</a:t>
            </a:r>
          </a:p>
          <a:p>
            <a:pPr marL="561337" lvl="1" indent="-280669">
              <a:lnSpc>
                <a:spcPts val="3119"/>
              </a:lnSpc>
              <a:buFont typeface="Arial"/>
              <a:buChar char="•"/>
            </a:pPr>
            <a:r>
              <a:rPr lang="en-US" sz="2599">
                <a:solidFill>
                  <a:srgbClr val="000000"/>
                </a:solidFill>
                <a:latin typeface="Montserrat"/>
              </a:rPr>
              <a:t>Associate Project manager L4</a:t>
            </a:r>
          </a:p>
        </p:txBody>
      </p:sp>
      <p:sp>
        <p:nvSpPr>
          <p:cNvPr id="7" name="TextBox 7"/>
          <p:cNvSpPr txBox="1"/>
          <p:nvPr/>
        </p:nvSpPr>
        <p:spPr>
          <a:xfrm>
            <a:off x="8687865" y="3403044"/>
            <a:ext cx="9028359" cy="5539978"/>
          </a:xfrm>
          <a:prstGeom prst="rect">
            <a:avLst/>
          </a:prstGeom>
        </p:spPr>
        <p:txBody>
          <a:bodyPr wrap="square" lIns="0" tIns="0" rIns="0" bIns="0" rtlCol="0" anchor="t">
            <a:spAutoFit/>
          </a:bodyPr>
          <a:lstStyle/>
          <a:p>
            <a:pPr marL="431802" lvl="1" indent="-215901">
              <a:lnSpc>
                <a:spcPts val="2400"/>
              </a:lnSpc>
              <a:buFont typeface="Arial"/>
              <a:buChar char="•"/>
            </a:pPr>
            <a:r>
              <a:rPr lang="en-US" sz="2400" dirty="0">
                <a:solidFill>
                  <a:srgbClr val="000000"/>
                </a:solidFill>
                <a:latin typeface="Montserrat"/>
              </a:rPr>
              <a:t>Managing teams and projects to meet an </a:t>
            </a:r>
            <a:r>
              <a:rPr lang="en-US" sz="2400" dirty="0" err="1">
                <a:solidFill>
                  <a:srgbClr val="000000"/>
                </a:solidFill>
                <a:latin typeface="Montserrat"/>
              </a:rPr>
              <a:t>organisation's</a:t>
            </a:r>
            <a:r>
              <a:rPr lang="en-US" sz="2400" dirty="0">
                <a:solidFill>
                  <a:srgbClr val="000000"/>
                </a:solidFill>
                <a:latin typeface="Montserrat"/>
              </a:rPr>
              <a:t> goals.</a:t>
            </a:r>
          </a:p>
          <a:p>
            <a:pPr marL="431802" lvl="1" indent="-215901">
              <a:lnSpc>
                <a:spcPts val="2400"/>
              </a:lnSpc>
              <a:buFont typeface="Arial"/>
              <a:buChar char="•"/>
            </a:pPr>
            <a:r>
              <a:rPr lang="en-US" sz="2400" dirty="0">
                <a:solidFill>
                  <a:srgbClr val="000000"/>
                </a:solidFill>
                <a:latin typeface="Montserrat"/>
              </a:rPr>
              <a:t>Using the key principles of Continuous Improvement (CI) Management and Problem Solving</a:t>
            </a:r>
          </a:p>
          <a:p>
            <a:pPr marL="431802" lvl="1" indent="-215901">
              <a:lnSpc>
                <a:spcPts val="2400"/>
              </a:lnSpc>
              <a:buFont typeface="Arial"/>
              <a:buChar char="•"/>
            </a:pPr>
            <a:r>
              <a:rPr lang="en-US" sz="2400" dirty="0">
                <a:solidFill>
                  <a:srgbClr val="000000"/>
                </a:solidFill>
                <a:latin typeface="Montserrat"/>
              </a:rPr>
              <a:t>Understand time management techniques and tools, and how to </a:t>
            </a:r>
            <a:r>
              <a:rPr lang="en-US" sz="2400" dirty="0" err="1">
                <a:solidFill>
                  <a:srgbClr val="000000"/>
                </a:solidFill>
                <a:latin typeface="Montserrat"/>
              </a:rPr>
              <a:t>prioritise</a:t>
            </a:r>
            <a:r>
              <a:rPr lang="en-US" sz="2400" dirty="0">
                <a:solidFill>
                  <a:srgbClr val="000000"/>
                </a:solidFill>
                <a:latin typeface="Montserrat"/>
              </a:rPr>
              <a:t> activities and approaches to planning.</a:t>
            </a:r>
          </a:p>
          <a:p>
            <a:pPr marL="431802" lvl="1" indent="-215901">
              <a:lnSpc>
                <a:spcPts val="2400"/>
              </a:lnSpc>
              <a:buFont typeface="Arial"/>
              <a:buChar char="•"/>
            </a:pPr>
            <a:r>
              <a:rPr lang="en-US" sz="2400" dirty="0">
                <a:solidFill>
                  <a:srgbClr val="000000"/>
                </a:solidFill>
                <a:latin typeface="Montserrat"/>
              </a:rPr>
              <a:t>Understand problem solving and decision-making techniques, and how to </a:t>
            </a:r>
            <a:r>
              <a:rPr lang="en-US" sz="2400" dirty="0" err="1">
                <a:solidFill>
                  <a:srgbClr val="000000"/>
                </a:solidFill>
                <a:latin typeface="Montserrat"/>
              </a:rPr>
              <a:t>analyse</a:t>
            </a:r>
            <a:r>
              <a:rPr lang="en-US" sz="2400" dirty="0">
                <a:solidFill>
                  <a:srgbClr val="000000"/>
                </a:solidFill>
                <a:latin typeface="Montserrat"/>
              </a:rPr>
              <a:t> data to support decision making</a:t>
            </a:r>
          </a:p>
          <a:p>
            <a:pPr marL="431802" lvl="1" indent="-215901">
              <a:lnSpc>
                <a:spcPts val="2400"/>
              </a:lnSpc>
              <a:buFont typeface="Arial"/>
              <a:buChar char="•"/>
            </a:pPr>
            <a:r>
              <a:rPr lang="en-US" sz="2400" dirty="0">
                <a:solidFill>
                  <a:srgbClr val="000000"/>
                </a:solidFill>
                <a:latin typeface="Montserrat"/>
              </a:rPr>
              <a:t>Understand </a:t>
            </a:r>
            <a:r>
              <a:rPr lang="en-US" sz="2400" dirty="0" err="1">
                <a:solidFill>
                  <a:srgbClr val="000000"/>
                </a:solidFill>
                <a:latin typeface="Montserrat"/>
              </a:rPr>
              <a:t>organisational</a:t>
            </a:r>
            <a:r>
              <a:rPr lang="en-US" sz="2400" dirty="0">
                <a:solidFill>
                  <a:srgbClr val="000000"/>
                </a:solidFill>
                <a:latin typeface="Montserrat"/>
              </a:rPr>
              <a:t> governance and compliance, and how to deliver Value for Money. Know how to monitor budgets to ensure efficiencies and that costs do not overrun.</a:t>
            </a:r>
          </a:p>
          <a:p>
            <a:pPr marL="431802" lvl="1" indent="-215901">
              <a:lnSpc>
                <a:spcPts val="2400"/>
              </a:lnSpc>
              <a:buFont typeface="Arial"/>
              <a:buChar char="•"/>
            </a:pPr>
            <a:r>
              <a:rPr lang="en-US" sz="2400" dirty="0">
                <a:solidFill>
                  <a:srgbClr val="000000"/>
                </a:solidFill>
                <a:latin typeface="Montserrat"/>
              </a:rPr>
              <a:t>Coaching and mentoring- Work with a wide range of individuals and teams across </a:t>
            </a:r>
            <a:r>
              <a:rPr lang="en-US" sz="2400" dirty="0" err="1">
                <a:solidFill>
                  <a:srgbClr val="000000"/>
                </a:solidFill>
                <a:latin typeface="Montserrat"/>
              </a:rPr>
              <a:t>organisations</a:t>
            </a:r>
            <a:r>
              <a:rPr lang="en-US" sz="2400" dirty="0">
                <a:solidFill>
                  <a:srgbClr val="000000"/>
                </a:solidFill>
                <a:latin typeface="Montserrat"/>
              </a:rPr>
              <a:t>, to empower and engage with them to enhance their professional performance</a:t>
            </a:r>
          </a:p>
        </p:txBody>
      </p:sp>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8" name="TextBox 38"/>
          <p:cNvSpPr txBox="1"/>
          <p:nvPr/>
        </p:nvSpPr>
        <p:spPr>
          <a:xfrm>
            <a:off x="1028700" y="2450581"/>
            <a:ext cx="5426660" cy="318135"/>
          </a:xfrm>
          <a:prstGeom prst="rect">
            <a:avLst/>
          </a:prstGeom>
        </p:spPr>
        <p:txBody>
          <a:bodyPr lIns="0" tIns="0" rIns="0" bIns="0" rtlCol="0" anchor="t">
            <a:spAutoFit/>
          </a:bodyPr>
          <a:lstStyle/>
          <a:p>
            <a:pPr>
              <a:lnSpc>
                <a:spcPts val="2400"/>
              </a:lnSpc>
            </a:pPr>
            <a:r>
              <a:rPr lang="en-US" sz="2400" spc="120">
                <a:solidFill>
                  <a:srgbClr val="000000"/>
                </a:solidFill>
                <a:latin typeface="Montserrat"/>
              </a:rPr>
              <a:t>Cross Sector Theme</a:t>
            </a:r>
          </a:p>
        </p:txBody>
      </p:sp>
      <p:sp>
        <p:nvSpPr>
          <p:cNvPr id="39" name="TextBox 39"/>
          <p:cNvSpPr txBox="1"/>
          <p:nvPr/>
        </p:nvSpPr>
        <p:spPr>
          <a:xfrm>
            <a:off x="1028700" y="325167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0" name="TextBox 40"/>
          <p:cNvSpPr txBox="1"/>
          <p:nvPr/>
        </p:nvSpPr>
        <p:spPr>
          <a:xfrm>
            <a:off x="1028700" y="5415826"/>
            <a:ext cx="7543526" cy="5693866"/>
          </a:xfrm>
          <a:prstGeom prst="rect">
            <a:avLst/>
          </a:prstGeom>
        </p:spPr>
        <p:txBody>
          <a:bodyPr wrap="square" lIns="0" tIns="0" rIns="0" bIns="0" rtlCol="0" anchor="t">
            <a:spAutoFit/>
          </a:bodyPr>
          <a:lstStyle/>
          <a:p>
            <a:pPr>
              <a:lnSpc>
                <a:spcPts val="4200"/>
              </a:lnSpc>
            </a:pPr>
            <a:r>
              <a:rPr lang="en-US" sz="3500" dirty="0">
                <a:solidFill>
                  <a:srgbClr val="000000"/>
                </a:solidFill>
                <a:latin typeface="Montserrat Bold"/>
              </a:rPr>
              <a:t>Skills Gaps and Upskilling (Existing Staff)</a:t>
            </a:r>
          </a:p>
          <a:p>
            <a:pPr>
              <a:lnSpc>
                <a:spcPts val="4200"/>
              </a:lnSpc>
            </a:pPr>
            <a:endParaRPr lang="en-US" sz="3500" dirty="0">
              <a:solidFill>
                <a:srgbClr val="000000"/>
              </a:solidFill>
              <a:latin typeface="Montserrat Bold"/>
            </a:endParaRPr>
          </a:p>
          <a:p>
            <a:pPr marL="431802" marR="0" lvl="1" indent="-215901" algn="l" defTabSz="914400" rtl="0" eaLnBrk="1" fontAlgn="auto" latinLnBrk="0" hangingPunct="1">
              <a:lnSpc>
                <a:spcPts val="24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Montserrat"/>
                <a:ea typeface="+mn-ea"/>
                <a:cs typeface="+mn-cs"/>
              </a:rPr>
              <a:t>Managing teams and projects to meet an </a:t>
            </a:r>
            <a:r>
              <a:rPr kumimoji="0" lang="en-US" sz="2400" b="0" i="0" u="none" strike="noStrike" kern="1200" cap="none" spc="0" normalizeH="0" baseline="0" noProof="0" dirty="0" err="1">
                <a:ln>
                  <a:noFill/>
                </a:ln>
                <a:solidFill>
                  <a:srgbClr val="000000"/>
                </a:solidFill>
                <a:effectLst/>
                <a:uLnTx/>
                <a:uFillTx/>
                <a:latin typeface="Montserrat"/>
                <a:ea typeface="+mn-ea"/>
                <a:cs typeface="+mn-cs"/>
              </a:rPr>
              <a:t>organisation's</a:t>
            </a:r>
            <a:r>
              <a:rPr kumimoji="0" lang="en-US" sz="2400" b="0" i="0" u="none" strike="noStrike" kern="1200" cap="none" spc="0" normalizeH="0" baseline="0" noProof="0" dirty="0">
                <a:ln>
                  <a:noFill/>
                </a:ln>
                <a:solidFill>
                  <a:srgbClr val="000000"/>
                </a:solidFill>
                <a:effectLst/>
                <a:uLnTx/>
                <a:uFillTx/>
                <a:latin typeface="Montserrat"/>
                <a:ea typeface="+mn-ea"/>
                <a:cs typeface="+mn-cs"/>
              </a:rPr>
              <a:t> goals.</a:t>
            </a:r>
          </a:p>
          <a:p>
            <a:pPr marL="431802" marR="0" lvl="1" indent="-215901" algn="l" defTabSz="914400" rtl="0" eaLnBrk="1" fontAlgn="auto" latinLnBrk="0" hangingPunct="1">
              <a:lnSpc>
                <a:spcPts val="24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Montserrat"/>
                <a:ea typeface="+mn-ea"/>
                <a:cs typeface="+mn-cs"/>
              </a:rPr>
              <a:t>Using the key principles of Continuous Improvement (CI) Management and Problem Solving</a:t>
            </a:r>
          </a:p>
          <a:p>
            <a:pPr marL="431802" marR="0" lvl="1" indent="-215901" algn="l" defTabSz="914400" rtl="0" eaLnBrk="1" fontAlgn="auto" latinLnBrk="0" hangingPunct="1">
              <a:lnSpc>
                <a:spcPts val="24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Montserrat"/>
                <a:ea typeface="+mn-ea"/>
                <a:cs typeface="+mn-cs"/>
              </a:rPr>
              <a:t>Understand time management techniques and tools, and how to </a:t>
            </a:r>
            <a:r>
              <a:rPr kumimoji="0" lang="en-US" sz="2400" b="0" i="0" u="none" strike="noStrike" kern="1200" cap="none" spc="0" normalizeH="0" baseline="0" noProof="0" dirty="0" err="1">
                <a:ln>
                  <a:noFill/>
                </a:ln>
                <a:solidFill>
                  <a:srgbClr val="000000"/>
                </a:solidFill>
                <a:effectLst/>
                <a:uLnTx/>
                <a:uFillTx/>
                <a:latin typeface="Montserrat"/>
                <a:ea typeface="+mn-ea"/>
                <a:cs typeface="+mn-cs"/>
              </a:rPr>
              <a:t>prioritise</a:t>
            </a:r>
            <a:r>
              <a:rPr kumimoji="0" lang="en-US" sz="2400" b="0" i="0" u="none" strike="noStrike" kern="1200" cap="none" spc="0" normalizeH="0" baseline="0" noProof="0" dirty="0">
                <a:ln>
                  <a:noFill/>
                </a:ln>
                <a:solidFill>
                  <a:srgbClr val="000000"/>
                </a:solidFill>
                <a:effectLst/>
                <a:uLnTx/>
                <a:uFillTx/>
                <a:latin typeface="Montserrat"/>
                <a:ea typeface="+mn-ea"/>
                <a:cs typeface="+mn-cs"/>
              </a:rPr>
              <a:t> activities and approaches to planning.</a:t>
            </a:r>
          </a:p>
          <a:p>
            <a:pPr>
              <a:lnSpc>
                <a:spcPts val="4200"/>
              </a:lnSpc>
            </a:pPr>
            <a:endParaRPr lang="en-US" sz="3500" dirty="0">
              <a:solidFill>
                <a:srgbClr val="000000"/>
              </a:solidFill>
              <a:latin typeface="Montserrat Bold"/>
            </a:endParaRPr>
          </a:p>
          <a:p>
            <a:pPr>
              <a:lnSpc>
                <a:spcPts val="4200"/>
              </a:lnSpc>
            </a:pPr>
            <a:endParaRPr lang="en-US" sz="3500" dirty="0">
              <a:solidFill>
                <a:srgbClr val="000000"/>
              </a:solidFill>
              <a:latin typeface="Montserrat Bold"/>
            </a:endParaRPr>
          </a:p>
          <a:p>
            <a:pPr>
              <a:lnSpc>
                <a:spcPts val="4200"/>
              </a:lnSpc>
            </a:pPr>
            <a:endParaRPr lang="en-US" sz="3500" dirty="0">
              <a:solidFill>
                <a:srgbClr val="000000"/>
              </a:solidFill>
              <a:latin typeface="Montserrat Bold"/>
            </a:endParaRPr>
          </a:p>
        </p:txBody>
      </p:sp>
      <p:sp>
        <p:nvSpPr>
          <p:cNvPr id="41" name="TextBox 41"/>
          <p:cNvSpPr txBox="1"/>
          <p:nvPr/>
        </p:nvSpPr>
        <p:spPr>
          <a:xfrm>
            <a:off x="1028700" y="1238250"/>
            <a:ext cx="14006751"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LEADERSHIP</a:t>
            </a:r>
          </a:p>
        </p:txBody>
      </p:sp>
      <p:sp>
        <p:nvSpPr>
          <p:cNvPr id="42" name="TextBox 42"/>
          <p:cNvSpPr txBox="1"/>
          <p:nvPr/>
        </p:nvSpPr>
        <p:spPr>
          <a:xfrm>
            <a:off x="7268574" y="1291214"/>
            <a:ext cx="6757146" cy="1130292"/>
          </a:xfrm>
          <a:prstGeom prst="rect">
            <a:avLst/>
          </a:prstGeom>
        </p:spPr>
        <p:txBody>
          <a:bodyPr lIns="0" tIns="0" rIns="0" bIns="0" rtlCol="0" anchor="t">
            <a:spAutoFit/>
          </a:bodyPr>
          <a:lstStyle/>
          <a:p>
            <a:pPr>
              <a:lnSpc>
                <a:spcPts val="8499"/>
              </a:lnSpc>
            </a:pPr>
            <a:r>
              <a:rPr lang="en-US" sz="8499" spc="424" dirty="0">
                <a:solidFill>
                  <a:srgbClr val="000000"/>
                </a:solidFill>
                <a:latin typeface="Bebas Neue"/>
              </a:rPr>
              <a:t>&amp; management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2959216"/>
            <a:ext cx="15140572" cy="4154984"/>
          </a:xfrm>
          <a:prstGeom prst="rect">
            <a:avLst/>
          </a:prstGeom>
        </p:spPr>
        <p:txBody>
          <a:bodyPr lIns="0" tIns="0" rIns="0" bIns="0" rtlCol="0" anchor="t">
            <a:spAutoFit/>
          </a:bodyPr>
          <a:lstStyle/>
          <a:p>
            <a:pPr>
              <a:lnSpc>
                <a:spcPts val="3600"/>
              </a:lnSpc>
            </a:pPr>
            <a:r>
              <a:rPr lang="en-US" sz="3000" dirty="0">
                <a:solidFill>
                  <a:srgbClr val="000000"/>
                </a:solidFill>
                <a:latin typeface="Montserrat"/>
              </a:rPr>
              <a:t>The Berkshire and Oxfordshire Local Skills Improvement Plans are three-year reviews of and plans for skills to meet the current and future needs of businesses.</a:t>
            </a:r>
          </a:p>
          <a:p>
            <a:pPr>
              <a:lnSpc>
                <a:spcPts val="3600"/>
              </a:lnSpc>
            </a:pPr>
            <a:endParaRPr lang="en-US" sz="3000" dirty="0">
              <a:solidFill>
                <a:srgbClr val="000000"/>
              </a:solidFill>
              <a:latin typeface="Montserrat"/>
            </a:endParaRPr>
          </a:p>
          <a:p>
            <a:pPr>
              <a:lnSpc>
                <a:spcPts val="3600"/>
              </a:lnSpc>
            </a:pPr>
            <a:r>
              <a:rPr lang="en-US" sz="3000" dirty="0">
                <a:solidFill>
                  <a:srgbClr val="000000"/>
                </a:solidFill>
                <a:latin typeface="Montserrat"/>
              </a:rPr>
              <a:t>We are working with employers, education and training providers and other local partners to identify priorities for change to ensure post-16 technical education and training better prepares employees for the modern workplace. </a:t>
            </a:r>
          </a:p>
          <a:p>
            <a:pPr>
              <a:lnSpc>
                <a:spcPts val="3600"/>
              </a:lnSpc>
            </a:pPr>
            <a:endParaRPr lang="en-US" sz="3000" dirty="0">
              <a:solidFill>
                <a:srgbClr val="000000"/>
              </a:solidFill>
              <a:latin typeface="Montserrat"/>
            </a:endParaRPr>
          </a:p>
          <a:p>
            <a:pPr>
              <a:lnSpc>
                <a:spcPts val="3600"/>
              </a:lnSpc>
            </a:pPr>
            <a:r>
              <a:rPr lang="en-US" sz="3000" dirty="0">
                <a:solidFill>
                  <a:srgbClr val="000000"/>
                </a:solidFill>
                <a:latin typeface="Montserrat Bold"/>
              </a:rPr>
              <a:t>We are inviting employers to actively shape their future workforce.</a:t>
            </a:r>
          </a:p>
        </p:txBody>
      </p:sp>
      <p:sp>
        <p:nvSpPr>
          <p:cNvPr id="7" name="TextBox 7"/>
          <p:cNvSpPr txBox="1"/>
          <p:nvPr/>
        </p:nvSpPr>
        <p:spPr>
          <a:xfrm>
            <a:off x="1028700" y="1228725"/>
            <a:ext cx="7937762" cy="1470026"/>
          </a:xfrm>
          <a:prstGeom prst="rect">
            <a:avLst/>
          </a:prstGeom>
        </p:spPr>
        <p:txBody>
          <a:bodyPr lIns="0" tIns="0" rIns="0" bIns="0" rtlCol="0" anchor="t">
            <a:spAutoFit/>
          </a:bodyPr>
          <a:lstStyle/>
          <a:p>
            <a:pPr>
              <a:lnSpc>
                <a:spcPts val="11000"/>
              </a:lnSpc>
            </a:pPr>
            <a:r>
              <a:rPr lang="en-US" sz="11000" spc="550">
                <a:solidFill>
                  <a:srgbClr val="000000"/>
                </a:solidFill>
                <a:latin typeface="Bebas Neue"/>
              </a:rPr>
              <a:t>OVERVIEW</a:t>
            </a:r>
          </a:p>
        </p:txBody>
      </p:sp>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2959216"/>
            <a:ext cx="16230600" cy="5467350"/>
          </a:xfrm>
          <a:prstGeom prst="rect">
            <a:avLst/>
          </a:prstGeom>
        </p:spPr>
        <p:txBody>
          <a:bodyPr lIns="0" tIns="0" rIns="0" bIns="0" rtlCol="0" anchor="t">
            <a:spAutoFit/>
          </a:bodyPr>
          <a:lstStyle/>
          <a:p>
            <a:pPr>
              <a:lnSpc>
                <a:spcPts val="3119"/>
              </a:lnSpc>
            </a:pPr>
            <a:r>
              <a:rPr lang="en-US" sz="2599">
                <a:solidFill>
                  <a:srgbClr val="000000"/>
                </a:solidFill>
                <a:latin typeface="Montserrat Bold"/>
              </a:rPr>
              <a:t>Sustainability Awareness (Carbon Literacy)</a:t>
            </a:r>
          </a:p>
          <a:p>
            <a:pPr>
              <a:lnSpc>
                <a:spcPts val="3119"/>
              </a:lnSpc>
            </a:pPr>
            <a:endParaRPr lang="en-US" sz="2599">
              <a:solidFill>
                <a:srgbClr val="000000"/>
              </a:solidFill>
              <a:latin typeface="Montserrat Bold"/>
            </a:endParaRPr>
          </a:p>
          <a:p>
            <a:pPr marL="561337" lvl="1" indent="-280669">
              <a:lnSpc>
                <a:spcPts val="3119"/>
              </a:lnSpc>
              <a:buFont typeface="Arial"/>
              <a:buChar char="•"/>
            </a:pPr>
            <a:r>
              <a:rPr lang="en-US" sz="2599">
                <a:solidFill>
                  <a:srgbClr val="000000"/>
                </a:solidFill>
                <a:latin typeface="Montserrat"/>
              </a:rPr>
              <a:t>Understand and improve energy consumption and sustainability issues, and the role of the organisation in tackling them.</a:t>
            </a:r>
          </a:p>
          <a:p>
            <a:pPr marL="561337" lvl="1" indent="-280669">
              <a:lnSpc>
                <a:spcPts val="3119"/>
              </a:lnSpc>
              <a:buFont typeface="Arial"/>
              <a:buChar char="•"/>
            </a:pPr>
            <a:r>
              <a:rPr lang="en-US" sz="2599">
                <a:solidFill>
                  <a:srgbClr val="000000"/>
                </a:solidFill>
                <a:latin typeface="Montserrat"/>
              </a:rPr>
              <a:t>Analyse sustainability performance data and develop the appropriate business response in line with legislation</a:t>
            </a:r>
          </a:p>
          <a:p>
            <a:pPr marL="561337" lvl="1" indent="-280669">
              <a:lnSpc>
                <a:spcPts val="3119"/>
              </a:lnSpc>
              <a:buFont typeface="Arial"/>
              <a:buChar char="•"/>
            </a:pPr>
            <a:r>
              <a:rPr lang="en-US" sz="2599">
                <a:solidFill>
                  <a:srgbClr val="000000"/>
                </a:solidFill>
                <a:latin typeface="Montserrat"/>
              </a:rPr>
              <a:t>Assemble and drive resource efficiency including auditing in line with ISO19011 and ISO17021 and consulting on energy, water, waste, materials, packaging.</a:t>
            </a:r>
          </a:p>
          <a:p>
            <a:pPr>
              <a:lnSpc>
                <a:spcPts val="3119"/>
              </a:lnSpc>
            </a:pPr>
            <a:endParaRPr lang="en-US" sz="2599">
              <a:solidFill>
                <a:srgbClr val="000000"/>
              </a:solidFill>
              <a:latin typeface="Montserrat"/>
            </a:endParaRPr>
          </a:p>
          <a:p>
            <a:pPr>
              <a:lnSpc>
                <a:spcPts val="3119"/>
              </a:lnSpc>
            </a:pPr>
            <a:r>
              <a:rPr lang="en-US" sz="2599">
                <a:solidFill>
                  <a:srgbClr val="000000"/>
                </a:solidFill>
                <a:latin typeface="Montserrat Bold"/>
              </a:rPr>
              <a:t>New Technologies</a:t>
            </a:r>
          </a:p>
          <a:p>
            <a:pPr>
              <a:lnSpc>
                <a:spcPts val="3119"/>
              </a:lnSpc>
            </a:pPr>
            <a:endParaRPr lang="en-US" sz="2599">
              <a:solidFill>
                <a:srgbClr val="000000"/>
              </a:solidFill>
              <a:latin typeface="Montserrat Bold"/>
            </a:endParaRPr>
          </a:p>
          <a:p>
            <a:pPr marL="561337" lvl="1" indent="-280669">
              <a:lnSpc>
                <a:spcPts val="3119"/>
              </a:lnSpc>
              <a:buFont typeface="Arial"/>
              <a:buChar char="•"/>
            </a:pPr>
            <a:r>
              <a:rPr lang="en-US" sz="2599">
                <a:solidFill>
                  <a:srgbClr val="000000"/>
                </a:solidFill>
                <a:latin typeface="Montserrat"/>
              </a:rPr>
              <a:t>Retro-fitting and retraining in industries such as utilities, motor vehicle, engineering and construction. E.g. Plumbing and Domestic Heating Technician apprenticeship standard and the Low Carbon Heating Technician apprenticeship standard </a:t>
            </a:r>
          </a:p>
        </p:txBody>
      </p:sp>
      <p:grpSp>
        <p:nvGrpSpPr>
          <p:cNvPr id="7" name="Group 7"/>
          <p:cNvGrpSpPr/>
          <p:nvPr/>
        </p:nvGrpSpPr>
        <p:grpSpPr>
          <a:xfrm>
            <a:off x="14025719" y="1028700"/>
            <a:ext cx="2834112" cy="775589"/>
            <a:chOff x="0" y="0"/>
            <a:chExt cx="3778816" cy="1034118"/>
          </a:xfrm>
        </p:grpSpPr>
        <p:sp>
          <p:nvSpPr>
            <p:cNvPr id="8" name="TextBox 8"/>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9" name="Group 9"/>
            <p:cNvGrpSpPr/>
            <p:nvPr/>
          </p:nvGrpSpPr>
          <p:grpSpPr>
            <a:xfrm>
              <a:off x="113068" y="69678"/>
              <a:ext cx="855309" cy="855309"/>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1" name="TextBox 11"/>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3" name="Group 13"/>
            <p:cNvGrpSpPr/>
            <p:nvPr/>
          </p:nvGrpSpPr>
          <p:grpSpPr>
            <a:xfrm>
              <a:off x="0" y="0"/>
              <a:ext cx="622467" cy="62246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5" name="TextBox 15"/>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6" name="Group 16"/>
            <p:cNvGrpSpPr/>
            <p:nvPr/>
          </p:nvGrpSpPr>
          <p:grpSpPr>
            <a:xfrm>
              <a:off x="343959" y="411651"/>
              <a:ext cx="622467" cy="62246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8" name="TextBox 18"/>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9" name="TextBox 19"/>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0" name="TextBox 20"/>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1" name="Picture 21"/>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2" name="Group 22"/>
          <p:cNvGrpSpPr/>
          <p:nvPr/>
        </p:nvGrpSpPr>
        <p:grpSpPr>
          <a:xfrm>
            <a:off x="14025719" y="1993128"/>
            <a:ext cx="3233581" cy="775589"/>
            <a:chOff x="0" y="0"/>
            <a:chExt cx="4311441" cy="1034118"/>
          </a:xfrm>
        </p:grpSpPr>
        <p:grpSp>
          <p:nvGrpSpPr>
            <p:cNvPr id="23" name="Group 23"/>
            <p:cNvGrpSpPr/>
            <p:nvPr/>
          </p:nvGrpSpPr>
          <p:grpSpPr>
            <a:xfrm>
              <a:off x="113068" y="69678"/>
              <a:ext cx="855309" cy="855309"/>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5" name="TextBox 25"/>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7" name="Group 27"/>
            <p:cNvGrpSpPr/>
            <p:nvPr/>
          </p:nvGrpSpPr>
          <p:grpSpPr>
            <a:xfrm>
              <a:off x="0" y="0"/>
              <a:ext cx="622467" cy="62246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9" name="TextBox 29"/>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0" name="Group 30"/>
            <p:cNvGrpSpPr/>
            <p:nvPr/>
          </p:nvGrpSpPr>
          <p:grpSpPr>
            <a:xfrm>
              <a:off x="343959" y="411651"/>
              <a:ext cx="622467" cy="622467"/>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2" name="TextBox 32"/>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3" name="Picture 33"/>
            <p:cNvPicPr>
              <a:picLocks noChangeAspect="1"/>
            </p:cNvPicPr>
            <p:nvPr/>
          </p:nvPicPr>
          <p:blipFill>
            <a:blip r:embed="rId5"/>
            <a:srcRect/>
            <a:stretch>
              <a:fillRect/>
            </a:stretch>
          </p:blipFill>
          <p:spPr>
            <a:xfrm>
              <a:off x="101537" y="178175"/>
              <a:ext cx="520930" cy="719611"/>
            </a:xfrm>
            <a:prstGeom prst="rect">
              <a:avLst/>
            </a:prstGeom>
          </p:spPr>
        </p:pic>
        <p:sp>
          <p:nvSpPr>
            <p:cNvPr id="34" name="TextBox 34"/>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5" name="TextBox 35"/>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6" name="TextBox 36"/>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7" name="TextBox 37"/>
          <p:cNvSpPr txBox="1"/>
          <p:nvPr/>
        </p:nvSpPr>
        <p:spPr>
          <a:xfrm>
            <a:off x="1028700" y="2450581"/>
            <a:ext cx="5426660" cy="318135"/>
          </a:xfrm>
          <a:prstGeom prst="rect">
            <a:avLst/>
          </a:prstGeom>
        </p:spPr>
        <p:txBody>
          <a:bodyPr lIns="0" tIns="0" rIns="0" bIns="0" rtlCol="0" anchor="t">
            <a:spAutoFit/>
          </a:bodyPr>
          <a:lstStyle/>
          <a:p>
            <a:pPr>
              <a:lnSpc>
                <a:spcPts val="2400"/>
              </a:lnSpc>
            </a:pPr>
            <a:r>
              <a:rPr lang="en-US" sz="2400" spc="120">
                <a:solidFill>
                  <a:srgbClr val="000000"/>
                </a:solidFill>
                <a:latin typeface="Montserrat"/>
              </a:rPr>
              <a:t>Cross Sector Theme</a:t>
            </a:r>
          </a:p>
        </p:txBody>
      </p:sp>
      <p:sp>
        <p:nvSpPr>
          <p:cNvPr id="38" name="TextBox 38"/>
          <p:cNvSpPr txBox="1"/>
          <p:nvPr/>
        </p:nvSpPr>
        <p:spPr>
          <a:xfrm>
            <a:off x="1028700" y="1251317"/>
            <a:ext cx="12647608" cy="1533690"/>
          </a:xfrm>
          <a:prstGeom prst="rect">
            <a:avLst/>
          </a:prstGeom>
        </p:spPr>
        <p:txBody>
          <a:bodyPr lIns="0" tIns="0" rIns="0" bIns="0" rtlCol="0" anchor="t">
            <a:spAutoFit/>
          </a:bodyPr>
          <a:lstStyle/>
          <a:p>
            <a:pPr>
              <a:lnSpc>
                <a:spcPts val="11365"/>
              </a:lnSpc>
            </a:pPr>
            <a:r>
              <a:rPr lang="en-US" sz="11365" spc="568" dirty="0">
                <a:solidFill>
                  <a:srgbClr val="000000"/>
                </a:solidFill>
                <a:latin typeface="Bebas Neue"/>
              </a:rPr>
              <a:t>NET ZERO ECONOMY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457200" y="571774"/>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944545" y="4114122"/>
            <a:ext cx="8115300" cy="3438525"/>
          </a:xfrm>
          <a:prstGeom prst="rect">
            <a:avLst/>
          </a:prstGeom>
        </p:spPr>
        <p:txBody>
          <a:bodyPr lIns="0" tIns="0" rIns="0" bIns="0" rtlCol="0" anchor="t">
            <a:spAutoFit/>
          </a:bodyPr>
          <a:lstStyle/>
          <a:p>
            <a:pPr marL="561337" lvl="1" indent="-280669">
              <a:lnSpc>
                <a:spcPts val="3119"/>
              </a:lnSpc>
              <a:buFont typeface="Arial"/>
              <a:buChar char="•"/>
            </a:pPr>
            <a:r>
              <a:rPr lang="en-US" sz="2599" dirty="0">
                <a:solidFill>
                  <a:srgbClr val="000000"/>
                </a:solidFill>
                <a:latin typeface="Montserrat"/>
              </a:rPr>
              <a:t>Paralegal Level 3</a:t>
            </a:r>
          </a:p>
          <a:p>
            <a:pPr marL="561337" lvl="1" indent="-280669">
              <a:lnSpc>
                <a:spcPts val="3119"/>
              </a:lnSpc>
              <a:buFont typeface="Arial"/>
              <a:buChar char="•"/>
            </a:pPr>
            <a:r>
              <a:rPr lang="en-US" sz="2599" dirty="0">
                <a:solidFill>
                  <a:srgbClr val="000000"/>
                </a:solidFill>
                <a:latin typeface="Montserrat"/>
              </a:rPr>
              <a:t>Accounts or Finance Assistant Level 2</a:t>
            </a:r>
          </a:p>
          <a:p>
            <a:pPr marL="561337" lvl="1" indent="-280669">
              <a:lnSpc>
                <a:spcPts val="3119"/>
              </a:lnSpc>
              <a:buFont typeface="Arial"/>
              <a:buChar char="•"/>
            </a:pPr>
            <a:r>
              <a:rPr lang="en-US" sz="2599" dirty="0">
                <a:solidFill>
                  <a:srgbClr val="000000"/>
                </a:solidFill>
                <a:latin typeface="Montserrat"/>
              </a:rPr>
              <a:t>Accountant Level 3</a:t>
            </a:r>
          </a:p>
          <a:p>
            <a:pPr marL="561337" lvl="1" indent="-280669">
              <a:lnSpc>
                <a:spcPts val="3119"/>
              </a:lnSpc>
              <a:buFont typeface="Arial"/>
              <a:buChar char="•"/>
            </a:pPr>
            <a:r>
              <a:rPr lang="en-US" sz="2599" dirty="0">
                <a:solidFill>
                  <a:srgbClr val="000000"/>
                </a:solidFill>
                <a:latin typeface="Montserrat"/>
              </a:rPr>
              <a:t>Business Administrator L3</a:t>
            </a:r>
          </a:p>
          <a:p>
            <a:pPr marL="561337" lvl="1" indent="-280669">
              <a:lnSpc>
                <a:spcPts val="3119"/>
              </a:lnSpc>
              <a:buFont typeface="Arial"/>
              <a:buChar char="•"/>
            </a:pPr>
            <a:r>
              <a:rPr lang="en-US" sz="2599" dirty="0">
                <a:solidFill>
                  <a:srgbClr val="000000"/>
                </a:solidFill>
                <a:latin typeface="Montserrat"/>
              </a:rPr>
              <a:t>Procurement and Supply Assistant L3</a:t>
            </a:r>
          </a:p>
          <a:p>
            <a:pPr marL="561337" lvl="1" indent="-280669">
              <a:lnSpc>
                <a:spcPts val="3119"/>
              </a:lnSpc>
              <a:buFont typeface="Arial"/>
              <a:buChar char="•"/>
            </a:pPr>
            <a:r>
              <a:rPr lang="en-US" sz="2599" dirty="0">
                <a:solidFill>
                  <a:srgbClr val="000000"/>
                </a:solidFill>
                <a:latin typeface="Montserrat"/>
              </a:rPr>
              <a:t>HR Support L3</a:t>
            </a:r>
          </a:p>
          <a:p>
            <a:pPr marL="561337" lvl="1" indent="-280669">
              <a:lnSpc>
                <a:spcPts val="3119"/>
              </a:lnSpc>
              <a:buFont typeface="Arial"/>
              <a:buChar char="•"/>
            </a:pPr>
            <a:r>
              <a:rPr lang="en-US" sz="2599" dirty="0">
                <a:solidFill>
                  <a:srgbClr val="000000"/>
                </a:solidFill>
                <a:latin typeface="Montserrat"/>
              </a:rPr>
              <a:t>Associate Project Manager L4</a:t>
            </a:r>
          </a:p>
          <a:p>
            <a:pPr marL="561337" lvl="1" indent="-280669">
              <a:lnSpc>
                <a:spcPts val="3119"/>
              </a:lnSpc>
              <a:buFont typeface="Arial"/>
              <a:buChar char="•"/>
            </a:pPr>
            <a:r>
              <a:rPr lang="en-US" sz="2599" dirty="0">
                <a:solidFill>
                  <a:srgbClr val="000000"/>
                </a:solidFill>
                <a:latin typeface="Montserrat"/>
              </a:rPr>
              <a:t>Payroll Assistant Manager L5</a:t>
            </a:r>
          </a:p>
          <a:p>
            <a:pPr>
              <a:lnSpc>
                <a:spcPts val="2520"/>
              </a:lnSpc>
            </a:pPr>
            <a:endParaRPr lang="en-US" sz="2599" dirty="0">
              <a:solidFill>
                <a:srgbClr val="000000"/>
              </a:solidFill>
              <a:latin typeface="Montserrat"/>
            </a:endParaRPr>
          </a:p>
        </p:txBody>
      </p:sp>
      <p:sp>
        <p:nvSpPr>
          <p:cNvPr id="7" name="TextBox 7"/>
          <p:cNvSpPr txBox="1"/>
          <p:nvPr/>
        </p:nvSpPr>
        <p:spPr>
          <a:xfrm>
            <a:off x="9306070" y="4226041"/>
            <a:ext cx="7953230" cy="5076825"/>
          </a:xfrm>
          <a:prstGeom prst="rect">
            <a:avLst/>
          </a:prstGeom>
        </p:spPr>
        <p:txBody>
          <a:bodyPr lIns="0" tIns="0" rIns="0" bIns="0" rtlCol="0" anchor="t">
            <a:spAutoFit/>
          </a:bodyPr>
          <a:lstStyle/>
          <a:p>
            <a:pPr marL="561339" lvl="1" indent="-280669">
              <a:lnSpc>
                <a:spcPts val="3119"/>
              </a:lnSpc>
              <a:buFont typeface="Arial"/>
              <a:buChar char="•"/>
            </a:pPr>
            <a:r>
              <a:rPr lang="en-US" sz="2599">
                <a:solidFill>
                  <a:srgbClr val="000000"/>
                </a:solidFill>
                <a:latin typeface="Montserrat"/>
              </a:rPr>
              <a:t>Understand organisational governance and compliance, and how to deliver Value for Money. Know how to monitor budgets to ensure efficiencies and that costs do not overrun</a:t>
            </a:r>
          </a:p>
          <a:p>
            <a:pPr marL="561339" lvl="1" indent="-280669">
              <a:lnSpc>
                <a:spcPts val="3119"/>
              </a:lnSpc>
              <a:buFont typeface="Arial"/>
              <a:buChar char="•"/>
            </a:pPr>
            <a:r>
              <a:rPr lang="en-US" sz="2599">
                <a:solidFill>
                  <a:srgbClr val="000000"/>
                </a:solidFill>
                <a:latin typeface="Montserrat"/>
              </a:rPr>
              <a:t>Understand Data Protection and Information Governance</a:t>
            </a:r>
          </a:p>
          <a:p>
            <a:pPr marL="561339" lvl="1" indent="-280669">
              <a:lnSpc>
                <a:spcPts val="3119"/>
              </a:lnSpc>
              <a:buFont typeface="Arial"/>
              <a:buChar char="•"/>
            </a:pPr>
            <a:r>
              <a:rPr lang="en-US" sz="2599">
                <a:solidFill>
                  <a:srgbClr val="000000"/>
                </a:solidFill>
                <a:latin typeface="Montserrat"/>
              </a:rPr>
              <a:t>Understand HR in their sector and any unique features. Good understanding of HR legislation and the HR Policy framework of the organisation. Sound understanding of the HR Policies that are relevant to their role. Knows where to find expert advice.</a:t>
            </a:r>
          </a:p>
        </p:txBody>
      </p:sp>
      <p:sp>
        <p:nvSpPr>
          <p:cNvPr id="8" name="TextBox 8"/>
          <p:cNvSpPr txBox="1"/>
          <p:nvPr/>
        </p:nvSpPr>
        <p:spPr>
          <a:xfrm>
            <a:off x="952204" y="765313"/>
            <a:ext cx="12997019" cy="1533690"/>
          </a:xfrm>
          <a:prstGeom prst="rect">
            <a:avLst/>
          </a:prstGeom>
        </p:spPr>
        <p:txBody>
          <a:bodyPr lIns="0" tIns="0" rIns="0" bIns="0" rtlCol="0" anchor="t">
            <a:spAutoFit/>
          </a:bodyPr>
          <a:lstStyle/>
          <a:p>
            <a:pPr>
              <a:lnSpc>
                <a:spcPts val="11365"/>
              </a:lnSpc>
            </a:pPr>
            <a:r>
              <a:rPr lang="en-US" sz="11365" spc="568" dirty="0">
                <a:solidFill>
                  <a:srgbClr val="000000"/>
                </a:solidFill>
                <a:latin typeface="Bebas Neue"/>
              </a:rPr>
              <a:t>business &amp; </a:t>
            </a:r>
            <a:r>
              <a:rPr lang="en-US" sz="8000" spc="568" dirty="0">
                <a:solidFill>
                  <a:srgbClr val="000000"/>
                </a:solidFill>
                <a:latin typeface="Bebas Neue"/>
              </a:rPr>
              <a:t>professional</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944545" y="2362369"/>
            <a:ext cx="5426660" cy="318135"/>
          </a:xfrm>
          <a:prstGeom prst="rect">
            <a:avLst/>
          </a:prstGeom>
        </p:spPr>
        <p:txBody>
          <a:bodyPr lIns="0" tIns="0" rIns="0" bIns="0" rtlCol="0" anchor="t">
            <a:spAutoFit/>
          </a:bodyPr>
          <a:lstStyle/>
          <a:p>
            <a:pPr>
              <a:lnSpc>
                <a:spcPts val="2400"/>
              </a:lnSpc>
            </a:pPr>
            <a:r>
              <a:rPr lang="en-US" sz="2800" spc="120" dirty="0">
                <a:solidFill>
                  <a:srgbClr val="000000"/>
                </a:solidFill>
                <a:latin typeface="Montserrat"/>
              </a:rPr>
              <a:t>Cross Sector Theme</a:t>
            </a:r>
          </a:p>
        </p:txBody>
      </p:sp>
      <p:sp>
        <p:nvSpPr>
          <p:cNvPr id="40" name="TextBox 40"/>
          <p:cNvSpPr txBox="1"/>
          <p:nvPr/>
        </p:nvSpPr>
        <p:spPr>
          <a:xfrm>
            <a:off x="1190770" y="3280653"/>
            <a:ext cx="7087390" cy="492699"/>
          </a:xfrm>
          <a:prstGeom prst="rect">
            <a:avLst/>
          </a:prstGeom>
        </p:spPr>
        <p:txBody>
          <a:bodyPr lIns="0" tIns="0" rIns="0" bIns="0" rtlCol="0" anchor="t">
            <a:spAutoFit/>
          </a:bodyPr>
          <a:lstStyle/>
          <a:p>
            <a:pPr>
              <a:lnSpc>
                <a:spcPts val="4200"/>
              </a:lnSpc>
            </a:pPr>
            <a:r>
              <a:rPr lang="en-US" sz="2800" dirty="0">
                <a:solidFill>
                  <a:srgbClr val="000000"/>
                </a:solidFill>
                <a:latin typeface="Montserrat Bold"/>
              </a:rPr>
              <a:t>Recruitment Difficulties</a:t>
            </a:r>
          </a:p>
        </p:txBody>
      </p:sp>
      <p:sp>
        <p:nvSpPr>
          <p:cNvPr id="41" name="TextBox 41"/>
          <p:cNvSpPr txBox="1"/>
          <p:nvPr/>
        </p:nvSpPr>
        <p:spPr>
          <a:xfrm>
            <a:off x="9664790" y="2967985"/>
            <a:ext cx="6128850" cy="1031308"/>
          </a:xfrm>
          <a:prstGeom prst="rect">
            <a:avLst/>
          </a:prstGeom>
        </p:spPr>
        <p:txBody>
          <a:bodyPr lIns="0" tIns="0" rIns="0" bIns="0" rtlCol="0" anchor="t">
            <a:spAutoFit/>
          </a:bodyPr>
          <a:lstStyle/>
          <a:p>
            <a:pPr>
              <a:lnSpc>
                <a:spcPts val="4200"/>
              </a:lnSpc>
            </a:pPr>
            <a:r>
              <a:rPr lang="en-US" sz="2800" dirty="0">
                <a:solidFill>
                  <a:srgbClr val="000000"/>
                </a:solidFill>
                <a:latin typeface="Montserrat Bold"/>
              </a:rPr>
              <a:t>Skills Gaps and Upskilling (Existing Staff)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747295" y="5134261"/>
            <a:ext cx="8115300" cy="1485900"/>
          </a:xfrm>
          <a:prstGeom prst="rect">
            <a:avLst/>
          </a:prstGeom>
        </p:spPr>
        <p:txBody>
          <a:bodyPr lIns="0" tIns="0" rIns="0" bIns="0" rtlCol="0" anchor="t">
            <a:spAutoFit/>
          </a:bodyPr>
          <a:lstStyle/>
          <a:p>
            <a:pPr marL="561337" lvl="1" indent="-280669">
              <a:lnSpc>
                <a:spcPts val="3119"/>
              </a:lnSpc>
              <a:buFont typeface="Arial"/>
              <a:buChar char="•"/>
            </a:pPr>
            <a:r>
              <a:rPr lang="en-US" sz="2599" dirty="0">
                <a:solidFill>
                  <a:srgbClr val="000000"/>
                </a:solidFill>
                <a:latin typeface="Montserrat"/>
              </a:rPr>
              <a:t>CV Writing and Interview techniques</a:t>
            </a:r>
          </a:p>
          <a:p>
            <a:pPr marL="561337" lvl="1" indent="-280669">
              <a:lnSpc>
                <a:spcPts val="3119"/>
              </a:lnSpc>
              <a:buFont typeface="Arial"/>
              <a:buChar char="•"/>
            </a:pPr>
            <a:r>
              <a:rPr lang="en-US" sz="2599" dirty="0">
                <a:solidFill>
                  <a:srgbClr val="000000"/>
                </a:solidFill>
                <a:latin typeface="Montserrat"/>
              </a:rPr>
              <a:t>Standard of </a:t>
            </a:r>
            <a:r>
              <a:rPr lang="en-US" sz="2599" dirty="0" err="1">
                <a:solidFill>
                  <a:srgbClr val="000000"/>
                </a:solidFill>
                <a:latin typeface="Montserrat"/>
              </a:rPr>
              <a:t>maths</a:t>
            </a:r>
            <a:r>
              <a:rPr lang="en-US" sz="2599" dirty="0">
                <a:solidFill>
                  <a:srgbClr val="000000"/>
                </a:solidFill>
                <a:latin typeface="Montserrat"/>
              </a:rPr>
              <a:t> and English (including English as a Second Language)</a:t>
            </a:r>
          </a:p>
          <a:p>
            <a:pPr>
              <a:lnSpc>
                <a:spcPts val="2520"/>
              </a:lnSpc>
            </a:pPr>
            <a:endParaRPr lang="en-US" sz="2599" dirty="0">
              <a:solidFill>
                <a:srgbClr val="000000"/>
              </a:solidFill>
              <a:latin typeface="Montserrat"/>
            </a:endParaRPr>
          </a:p>
        </p:txBody>
      </p:sp>
      <p:sp>
        <p:nvSpPr>
          <p:cNvPr id="7" name="TextBox 7"/>
          <p:cNvSpPr txBox="1"/>
          <p:nvPr/>
        </p:nvSpPr>
        <p:spPr>
          <a:xfrm>
            <a:off x="9144000" y="4907891"/>
            <a:ext cx="7953230" cy="2782813"/>
          </a:xfrm>
          <a:prstGeom prst="rect">
            <a:avLst/>
          </a:prstGeom>
        </p:spPr>
        <p:txBody>
          <a:bodyPr lIns="0" tIns="0" rIns="0" bIns="0" rtlCol="0" anchor="t">
            <a:spAutoFit/>
          </a:bodyPr>
          <a:lstStyle/>
          <a:p>
            <a:pPr marL="561339" lvl="1" indent="-280669">
              <a:lnSpc>
                <a:spcPts val="3119"/>
              </a:lnSpc>
              <a:buFont typeface="Arial"/>
              <a:buChar char="•"/>
            </a:pPr>
            <a:r>
              <a:rPr lang="en-US" sz="2599" dirty="0" err="1">
                <a:solidFill>
                  <a:srgbClr val="000000"/>
                </a:solidFill>
                <a:latin typeface="Montserrat"/>
              </a:rPr>
              <a:t>Maths</a:t>
            </a:r>
            <a:r>
              <a:rPr lang="en-US" sz="2599" dirty="0">
                <a:solidFill>
                  <a:srgbClr val="000000"/>
                </a:solidFill>
                <a:latin typeface="Montserrat"/>
              </a:rPr>
              <a:t> and English</a:t>
            </a:r>
          </a:p>
          <a:p>
            <a:pPr marL="561339" lvl="1" indent="-280669">
              <a:lnSpc>
                <a:spcPts val="3119"/>
              </a:lnSpc>
              <a:buFont typeface="Arial"/>
              <a:buChar char="•"/>
            </a:pPr>
            <a:r>
              <a:rPr lang="en-US" sz="2599" dirty="0">
                <a:solidFill>
                  <a:srgbClr val="000000"/>
                </a:solidFill>
                <a:latin typeface="Montserrat"/>
              </a:rPr>
              <a:t>Social skills – communication, dealing with the public </a:t>
            </a:r>
          </a:p>
          <a:p>
            <a:pPr marL="561339" lvl="1" indent="-280669">
              <a:lnSpc>
                <a:spcPts val="3119"/>
              </a:lnSpc>
              <a:buFont typeface="Arial"/>
              <a:buChar char="•"/>
            </a:pPr>
            <a:r>
              <a:rPr lang="en-US" sz="2599" dirty="0">
                <a:solidFill>
                  <a:srgbClr val="000000"/>
                </a:solidFill>
                <a:latin typeface="Montserrat"/>
              </a:rPr>
              <a:t>Team working </a:t>
            </a:r>
          </a:p>
          <a:p>
            <a:pPr marL="561339" lvl="1" indent="-280669">
              <a:lnSpc>
                <a:spcPts val="3119"/>
              </a:lnSpc>
              <a:buFont typeface="Arial"/>
              <a:buChar char="•"/>
            </a:pPr>
            <a:r>
              <a:rPr lang="en-US" sz="2599" dirty="0">
                <a:solidFill>
                  <a:srgbClr val="000000"/>
                </a:solidFill>
                <a:latin typeface="Montserrat"/>
              </a:rPr>
              <a:t>Working independently </a:t>
            </a:r>
          </a:p>
          <a:p>
            <a:pPr marL="561339" lvl="1" indent="-280669">
              <a:lnSpc>
                <a:spcPts val="3119"/>
              </a:lnSpc>
              <a:buFont typeface="Arial"/>
              <a:buChar char="•"/>
            </a:pPr>
            <a:r>
              <a:rPr lang="en-US" sz="2599" dirty="0">
                <a:solidFill>
                  <a:srgbClr val="000000"/>
                </a:solidFill>
                <a:latin typeface="Montserrat"/>
              </a:rPr>
              <a:t>Problem solving </a:t>
            </a:r>
          </a:p>
          <a:p>
            <a:pPr marL="561339" lvl="1" indent="-280669">
              <a:lnSpc>
                <a:spcPts val="3119"/>
              </a:lnSpc>
              <a:buFont typeface="Arial"/>
              <a:buChar char="•"/>
            </a:pPr>
            <a:endParaRPr lang="en-US" sz="2599" dirty="0">
              <a:solidFill>
                <a:srgbClr val="000000"/>
              </a:solidFill>
              <a:latin typeface="Montserrat"/>
            </a:endParaRPr>
          </a:p>
        </p:txBody>
      </p:sp>
      <p:sp>
        <p:nvSpPr>
          <p:cNvPr id="8" name="TextBox 8"/>
          <p:cNvSpPr txBox="1"/>
          <p:nvPr/>
        </p:nvSpPr>
        <p:spPr>
          <a:xfrm>
            <a:off x="1028700" y="1238250"/>
            <a:ext cx="12647608" cy="1517399"/>
          </a:xfrm>
          <a:prstGeom prst="rect">
            <a:avLst/>
          </a:prstGeom>
        </p:spPr>
        <p:txBody>
          <a:bodyPr lIns="0" tIns="0" rIns="0" bIns="0" rtlCol="0" anchor="t">
            <a:spAutoFit/>
          </a:bodyPr>
          <a:lstStyle/>
          <a:p>
            <a:pPr>
              <a:lnSpc>
                <a:spcPts val="11365"/>
              </a:lnSpc>
            </a:pPr>
            <a:r>
              <a:rPr lang="en-US" sz="11365" spc="568" dirty="0">
                <a:solidFill>
                  <a:srgbClr val="000000"/>
                </a:solidFill>
                <a:latin typeface="Bebas Neue"/>
              </a:rPr>
              <a:t>employability skills</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1055312" y="3183005"/>
            <a:ext cx="5426660" cy="318135"/>
          </a:xfrm>
          <a:prstGeom prst="rect">
            <a:avLst/>
          </a:prstGeom>
        </p:spPr>
        <p:txBody>
          <a:bodyPr lIns="0" tIns="0" rIns="0" bIns="0" rtlCol="0" anchor="t">
            <a:spAutoFit/>
          </a:bodyPr>
          <a:lstStyle/>
          <a:p>
            <a:pPr>
              <a:lnSpc>
                <a:spcPts val="2400"/>
              </a:lnSpc>
            </a:pPr>
            <a:r>
              <a:rPr lang="en-US" sz="2400" b="1" spc="120" dirty="0">
                <a:solidFill>
                  <a:srgbClr val="000000"/>
                </a:solidFill>
                <a:latin typeface="Montserrat"/>
              </a:rPr>
              <a:t>Cross Sector Theme</a:t>
            </a:r>
          </a:p>
        </p:txBody>
      </p:sp>
      <p:sp>
        <p:nvSpPr>
          <p:cNvPr id="40" name="TextBox 40"/>
          <p:cNvSpPr txBox="1"/>
          <p:nvPr/>
        </p:nvSpPr>
        <p:spPr>
          <a:xfrm>
            <a:off x="1028700" y="3808696"/>
            <a:ext cx="7087390" cy="492699"/>
          </a:xfrm>
          <a:prstGeom prst="rect">
            <a:avLst/>
          </a:prstGeom>
        </p:spPr>
        <p:txBody>
          <a:bodyPr lIns="0" tIns="0" rIns="0" bIns="0" rtlCol="0" anchor="t">
            <a:spAutoFit/>
          </a:bodyPr>
          <a:lstStyle/>
          <a:p>
            <a:pPr>
              <a:lnSpc>
                <a:spcPts val="4200"/>
              </a:lnSpc>
            </a:pPr>
            <a:r>
              <a:rPr lang="en-US" sz="2800" dirty="0">
                <a:solidFill>
                  <a:srgbClr val="000000"/>
                </a:solidFill>
                <a:latin typeface="Montserrat Bold"/>
              </a:rPr>
              <a:t>Recruitment Difficulties</a:t>
            </a:r>
          </a:p>
        </p:txBody>
      </p:sp>
      <p:sp>
        <p:nvSpPr>
          <p:cNvPr id="41" name="TextBox 41"/>
          <p:cNvSpPr txBox="1"/>
          <p:nvPr/>
        </p:nvSpPr>
        <p:spPr>
          <a:xfrm>
            <a:off x="9398153" y="3655891"/>
            <a:ext cx="6128850" cy="1031308"/>
          </a:xfrm>
          <a:prstGeom prst="rect">
            <a:avLst/>
          </a:prstGeom>
        </p:spPr>
        <p:txBody>
          <a:bodyPr lIns="0" tIns="0" rIns="0" bIns="0" rtlCol="0" anchor="t">
            <a:spAutoFit/>
          </a:bodyPr>
          <a:lstStyle/>
          <a:p>
            <a:pPr>
              <a:lnSpc>
                <a:spcPts val="4200"/>
              </a:lnSpc>
            </a:pPr>
            <a:r>
              <a:rPr lang="en-US" sz="2800" dirty="0">
                <a:solidFill>
                  <a:srgbClr val="000000"/>
                </a:solidFill>
                <a:latin typeface="Montserrat Bold"/>
              </a:rPr>
              <a:t>Skills Gaps and Upskilling (Existing Staff)</a:t>
            </a:r>
          </a:p>
        </p:txBody>
      </p:sp>
      <p:sp>
        <p:nvSpPr>
          <p:cNvPr id="43" name="TextBox 42">
            <a:extLst>
              <a:ext uri="{FF2B5EF4-FFF2-40B4-BE49-F238E27FC236}">
                <a16:creationId xmlns:a16="http://schemas.microsoft.com/office/drawing/2014/main" id="{8D17508C-F0F7-2B23-9AA6-E8D47189A8A5}"/>
              </a:ext>
            </a:extLst>
          </p:cNvPr>
          <p:cNvSpPr txBox="1"/>
          <p:nvPr/>
        </p:nvSpPr>
        <p:spPr>
          <a:xfrm>
            <a:off x="747295" y="7582860"/>
            <a:ext cx="16349935" cy="2080057"/>
          </a:xfrm>
          <a:prstGeom prst="rect">
            <a:avLst/>
          </a:prstGeom>
          <a:noFill/>
        </p:spPr>
        <p:txBody>
          <a:bodyPr wrap="square">
            <a:spAutoFit/>
          </a:bodyPr>
          <a:lstStyle/>
          <a:p>
            <a:pPr marL="280670" marR="0" lvl="1" algn="l" defTabSz="914400" rtl="0" eaLnBrk="1" fontAlgn="auto" latinLnBrk="0" hangingPunct="1">
              <a:lnSpc>
                <a:spcPts val="3119"/>
              </a:lnSpc>
              <a:spcBef>
                <a:spcPts val="0"/>
              </a:spcBef>
              <a:spcAft>
                <a:spcPts val="0"/>
              </a:spcAft>
              <a:buClrTx/>
              <a:buSzTx/>
              <a:tabLst/>
              <a:defRPr/>
            </a:pPr>
            <a:r>
              <a:rPr kumimoji="0" lang="en-US" sz="2599" b="0" i="1" u="none" strike="noStrike" kern="1200" cap="none" spc="0" normalizeH="0" baseline="0" noProof="0" dirty="0">
                <a:ln>
                  <a:noFill/>
                </a:ln>
                <a:solidFill>
                  <a:schemeClr val="accent3">
                    <a:lumMod val="50000"/>
                  </a:schemeClr>
                </a:solidFill>
                <a:effectLst/>
                <a:uLnTx/>
                <a:uFillTx/>
                <a:latin typeface="Montserrat"/>
                <a:ea typeface="+mn-ea"/>
                <a:cs typeface="+mn-cs"/>
              </a:rPr>
              <a:t>There has been a wide range of employer feedback on the necessity of employability skills. More work needs to be undertaken to establish the need for a defined framework of underpinning employability skills, endorsed by employers, for training providers to adopt. Or, whether there is an existing framework used by providers that could be amplified and promoted.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2959216"/>
            <a:ext cx="7724321" cy="5715000"/>
          </a:xfrm>
          <a:prstGeom prst="rect">
            <a:avLst/>
          </a:prstGeom>
        </p:spPr>
        <p:txBody>
          <a:bodyPr lIns="0" tIns="0" rIns="0" bIns="0" rtlCol="0" anchor="t">
            <a:spAutoFit/>
          </a:bodyPr>
          <a:lstStyle/>
          <a:p>
            <a:pPr>
              <a:lnSpc>
                <a:spcPts val="3000"/>
              </a:lnSpc>
            </a:pPr>
            <a:r>
              <a:rPr lang="en-US" sz="2500">
                <a:solidFill>
                  <a:srgbClr val="000000"/>
                </a:solidFill>
                <a:latin typeface="Montserrat"/>
              </a:rPr>
              <a:t>Industry needs to work closer with education </a:t>
            </a:r>
          </a:p>
          <a:p>
            <a:pPr>
              <a:lnSpc>
                <a:spcPts val="3000"/>
              </a:lnSpc>
            </a:pPr>
            <a:r>
              <a:rPr lang="en-US" sz="2500">
                <a:solidFill>
                  <a:srgbClr val="000000"/>
                </a:solidFill>
                <a:latin typeface="Montserrat"/>
              </a:rPr>
              <a:t>as sometimes we are poles apart as industry moves a lot quicker than an education establishment and their curriculum can. </a:t>
            </a:r>
            <a:r>
              <a:rPr lang="en-US" sz="2500">
                <a:solidFill>
                  <a:srgbClr val="000000"/>
                </a:solidFill>
                <a:latin typeface="Montserrat Bold Italics"/>
              </a:rPr>
              <a:t>SME, Berkshire</a:t>
            </a:r>
          </a:p>
          <a:p>
            <a:pPr>
              <a:lnSpc>
                <a:spcPts val="3000"/>
              </a:lnSpc>
            </a:pPr>
            <a:endParaRPr lang="en-US" sz="2500">
              <a:solidFill>
                <a:srgbClr val="000000"/>
              </a:solidFill>
              <a:latin typeface="Montserrat Bold Italics"/>
            </a:endParaRPr>
          </a:p>
          <a:p>
            <a:pPr>
              <a:lnSpc>
                <a:spcPts val="3000"/>
              </a:lnSpc>
            </a:pPr>
            <a:r>
              <a:rPr lang="en-US" sz="2500">
                <a:solidFill>
                  <a:srgbClr val="000000"/>
                </a:solidFill>
                <a:latin typeface="Montserrat"/>
              </a:rPr>
              <a:t>As a small business it would be good to have </a:t>
            </a:r>
          </a:p>
          <a:p>
            <a:pPr>
              <a:lnSpc>
                <a:spcPts val="3000"/>
              </a:lnSpc>
            </a:pPr>
            <a:r>
              <a:rPr lang="en-US" sz="2500">
                <a:solidFill>
                  <a:srgbClr val="000000"/>
                </a:solidFill>
                <a:latin typeface="Montserrat"/>
              </a:rPr>
              <a:t>the opportunity to come together with other businesses and pool resources and talent. </a:t>
            </a:r>
            <a:r>
              <a:rPr lang="en-US" sz="2500">
                <a:solidFill>
                  <a:srgbClr val="000000"/>
                </a:solidFill>
                <a:latin typeface="Montserrat Bold Italics"/>
              </a:rPr>
              <a:t>Micro</a:t>
            </a:r>
            <a:r>
              <a:rPr lang="en-US" sz="2500">
                <a:solidFill>
                  <a:srgbClr val="000000"/>
                </a:solidFill>
                <a:latin typeface="Montserrat Italics"/>
              </a:rPr>
              <a:t>-</a:t>
            </a:r>
            <a:r>
              <a:rPr lang="en-US" sz="2500">
                <a:solidFill>
                  <a:srgbClr val="000000"/>
                </a:solidFill>
                <a:latin typeface="Montserrat Bold Italics"/>
              </a:rPr>
              <a:t>Business, Oxfordshire</a:t>
            </a:r>
          </a:p>
          <a:p>
            <a:pPr>
              <a:lnSpc>
                <a:spcPts val="3000"/>
              </a:lnSpc>
            </a:pPr>
            <a:endParaRPr lang="en-US" sz="2500">
              <a:solidFill>
                <a:srgbClr val="000000"/>
              </a:solidFill>
              <a:latin typeface="Montserrat Bold Italics"/>
            </a:endParaRPr>
          </a:p>
          <a:p>
            <a:pPr>
              <a:lnSpc>
                <a:spcPts val="3000"/>
              </a:lnSpc>
            </a:pPr>
            <a:r>
              <a:rPr lang="en-US" sz="2500">
                <a:solidFill>
                  <a:srgbClr val="000000"/>
                </a:solidFill>
                <a:latin typeface="Montserrat"/>
              </a:rPr>
              <a:t>We need to develop the knowledge, abilities, values and attitudes needed to live in, develop, and support a sustainable and resource efficient society. </a:t>
            </a:r>
            <a:r>
              <a:rPr lang="en-US" sz="2500">
                <a:solidFill>
                  <a:srgbClr val="000000"/>
                </a:solidFill>
                <a:latin typeface="Montserrat Bold Italics"/>
              </a:rPr>
              <a:t>Large Business, Berkshire</a:t>
            </a:r>
          </a:p>
        </p:txBody>
      </p:sp>
      <p:sp>
        <p:nvSpPr>
          <p:cNvPr id="7" name="TextBox 7"/>
          <p:cNvSpPr txBox="1"/>
          <p:nvPr/>
        </p:nvSpPr>
        <p:spPr>
          <a:xfrm>
            <a:off x="1028700" y="1228725"/>
            <a:ext cx="11241684" cy="1470026"/>
          </a:xfrm>
          <a:prstGeom prst="rect">
            <a:avLst/>
          </a:prstGeom>
        </p:spPr>
        <p:txBody>
          <a:bodyPr lIns="0" tIns="0" rIns="0" bIns="0" rtlCol="0" anchor="t">
            <a:spAutoFit/>
          </a:bodyPr>
          <a:lstStyle/>
          <a:p>
            <a:pPr>
              <a:lnSpc>
                <a:spcPts val="11000"/>
              </a:lnSpc>
            </a:pPr>
            <a:r>
              <a:rPr lang="en-US" sz="11000" spc="550" dirty="0">
                <a:solidFill>
                  <a:srgbClr val="000000"/>
                </a:solidFill>
                <a:latin typeface="Bebas Neue"/>
              </a:rPr>
              <a:t>BUSINESS views</a:t>
            </a:r>
          </a:p>
        </p:txBody>
      </p:sp>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8" name="TextBox 38"/>
          <p:cNvSpPr txBox="1"/>
          <p:nvPr/>
        </p:nvSpPr>
        <p:spPr>
          <a:xfrm>
            <a:off x="8937461" y="2959216"/>
            <a:ext cx="8321839" cy="5715000"/>
          </a:xfrm>
          <a:prstGeom prst="rect">
            <a:avLst/>
          </a:prstGeom>
        </p:spPr>
        <p:txBody>
          <a:bodyPr lIns="0" tIns="0" rIns="0" bIns="0" rtlCol="0" anchor="t">
            <a:spAutoFit/>
          </a:bodyPr>
          <a:lstStyle/>
          <a:p>
            <a:pPr>
              <a:lnSpc>
                <a:spcPts val="3000"/>
              </a:lnSpc>
            </a:pPr>
            <a:r>
              <a:rPr lang="en-US" sz="2500">
                <a:solidFill>
                  <a:srgbClr val="000000"/>
                </a:solidFill>
                <a:latin typeface="Montserrat"/>
              </a:rPr>
              <a:t>Education does not always prepare people to adapt and innovate. Critical thinking can be a useful way to trial a new process. Logistics jobs require innovation to improve the supply chain, the ability to critically examine a new process to iron out potential issues can be vital. </a:t>
            </a:r>
            <a:r>
              <a:rPr lang="en-US" sz="2500">
                <a:solidFill>
                  <a:srgbClr val="000000"/>
                </a:solidFill>
                <a:latin typeface="Montserrat Bold Italics"/>
              </a:rPr>
              <a:t>SME, Berkshire</a:t>
            </a:r>
          </a:p>
          <a:p>
            <a:pPr>
              <a:lnSpc>
                <a:spcPts val="3000"/>
              </a:lnSpc>
            </a:pPr>
            <a:endParaRPr lang="en-US" sz="2500">
              <a:solidFill>
                <a:srgbClr val="000000"/>
              </a:solidFill>
              <a:latin typeface="Montserrat Bold Italics"/>
            </a:endParaRPr>
          </a:p>
          <a:p>
            <a:pPr>
              <a:lnSpc>
                <a:spcPts val="3000"/>
              </a:lnSpc>
            </a:pPr>
            <a:r>
              <a:rPr lang="en-US" sz="2500">
                <a:solidFill>
                  <a:srgbClr val="000000"/>
                </a:solidFill>
                <a:latin typeface="Montserrat"/>
              </a:rPr>
              <a:t>The service industry isn't held in high regard in the UK, so people don’t see the potential for a career and the skills they can learn that can be transferred in to other jobs.</a:t>
            </a:r>
            <a:r>
              <a:rPr lang="en-US" sz="2500">
                <a:solidFill>
                  <a:srgbClr val="000000"/>
                </a:solidFill>
                <a:latin typeface="Montserrat Bold"/>
              </a:rPr>
              <a:t> </a:t>
            </a:r>
            <a:r>
              <a:rPr lang="en-US" sz="2500">
                <a:solidFill>
                  <a:srgbClr val="000000"/>
                </a:solidFill>
                <a:latin typeface="Montserrat Bold Italics"/>
              </a:rPr>
              <a:t>Large Business, Oxfordshire</a:t>
            </a:r>
          </a:p>
          <a:p>
            <a:pPr>
              <a:lnSpc>
                <a:spcPts val="3000"/>
              </a:lnSpc>
            </a:pPr>
            <a:endParaRPr lang="en-US" sz="2500">
              <a:solidFill>
                <a:srgbClr val="000000"/>
              </a:solidFill>
              <a:latin typeface="Montserrat Bold Italics"/>
            </a:endParaRPr>
          </a:p>
          <a:p>
            <a:pPr>
              <a:lnSpc>
                <a:spcPts val="3000"/>
              </a:lnSpc>
            </a:pPr>
            <a:r>
              <a:rPr lang="en-US" sz="2500">
                <a:solidFill>
                  <a:srgbClr val="000000"/>
                </a:solidFill>
                <a:latin typeface="Montserrat"/>
              </a:rPr>
              <a:t>Transport and logistics need to promote more as a sector of choice. Lots of great jobs and progression available. </a:t>
            </a:r>
            <a:r>
              <a:rPr lang="en-US" sz="2500">
                <a:solidFill>
                  <a:srgbClr val="000000"/>
                </a:solidFill>
                <a:latin typeface="Montserrat Bold Italics"/>
              </a:rPr>
              <a:t>SME, Berkshire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4948237"/>
            <a:ext cx="668948" cy="66894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2025" y="6257925"/>
            <a:ext cx="668948" cy="668948"/>
          </a:xfrm>
          <a:prstGeom prst="rect">
            <a:avLst/>
          </a:prstGeom>
        </p:spPr>
      </p:pic>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9"/>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9"/>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8" name="TextBox 38"/>
          <p:cNvSpPr txBox="1"/>
          <p:nvPr/>
        </p:nvSpPr>
        <p:spPr>
          <a:xfrm>
            <a:off x="1897673" y="4948237"/>
            <a:ext cx="7246327" cy="1000125"/>
          </a:xfrm>
          <a:prstGeom prst="rect">
            <a:avLst/>
          </a:prstGeom>
        </p:spPr>
        <p:txBody>
          <a:bodyPr lIns="0" tIns="0" rIns="0" bIns="0" rtlCol="0" anchor="t">
            <a:spAutoFit/>
          </a:bodyPr>
          <a:lstStyle/>
          <a:p>
            <a:pPr>
              <a:lnSpc>
                <a:spcPts val="2640"/>
              </a:lnSpc>
            </a:pPr>
            <a:r>
              <a:rPr lang="en-US" sz="2200">
                <a:solidFill>
                  <a:srgbClr val="000000"/>
                </a:solidFill>
                <a:latin typeface="Montserrat"/>
              </a:rPr>
              <a:t>Digital skills are now ‘must have’ in every sector. Training providers should seek opportunities to embed these in all types of curriculum at all levels.</a:t>
            </a:r>
          </a:p>
        </p:txBody>
      </p:sp>
      <p:sp>
        <p:nvSpPr>
          <p:cNvPr id="39" name="TextBox 39"/>
          <p:cNvSpPr txBox="1"/>
          <p:nvPr/>
        </p:nvSpPr>
        <p:spPr>
          <a:xfrm>
            <a:off x="1811948" y="6257925"/>
            <a:ext cx="7246327" cy="3000375"/>
          </a:xfrm>
          <a:prstGeom prst="rect">
            <a:avLst/>
          </a:prstGeom>
        </p:spPr>
        <p:txBody>
          <a:bodyPr lIns="0" tIns="0" rIns="0" bIns="0" rtlCol="0" anchor="t">
            <a:spAutoFit/>
          </a:bodyPr>
          <a:lstStyle/>
          <a:p>
            <a:pPr>
              <a:lnSpc>
                <a:spcPts val="2640"/>
              </a:lnSpc>
            </a:pPr>
            <a:r>
              <a:rPr lang="en-US" sz="2200" dirty="0">
                <a:solidFill>
                  <a:srgbClr val="000000"/>
                </a:solidFill>
                <a:latin typeface="Montserrat"/>
              </a:rPr>
              <a:t>Other transferable skills which employers are seeking and will improve productivity include Continuous Improvement Principles (CI); Leadership &amp; management skills, and Skills for a Net Zero Economy (including retro-fitting, using new technologies and carbon literacy). Training providers should seek opportunities to embed these in the curriculum as appropriate.</a:t>
            </a:r>
          </a:p>
          <a:p>
            <a:pPr>
              <a:lnSpc>
                <a:spcPts val="2640"/>
              </a:lnSpc>
            </a:pPr>
            <a:endParaRPr lang="en-US" sz="2200" dirty="0">
              <a:solidFill>
                <a:srgbClr val="000000"/>
              </a:solidFill>
              <a:latin typeface="Montserrat"/>
            </a:endParaRPr>
          </a:p>
        </p:txBody>
      </p:sp>
      <p:sp>
        <p:nvSpPr>
          <p:cNvPr id="40" name="TextBox 40"/>
          <p:cNvSpPr txBox="1"/>
          <p:nvPr/>
        </p:nvSpPr>
        <p:spPr>
          <a:xfrm>
            <a:off x="838402" y="788822"/>
            <a:ext cx="12451655" cy="1517399"/>
          </a:xfrm>
          <a:prstGeom prst="rect">
            <a:avLst/>
          </a:prstGeom>
        </p:spPr>
        <p:txBody>
          <a:bodyPr lIns="0" tIns="0" rIns="0" bIns="0" rtlCol="0" anchor="t">
            <a:spAutoFit/>
          </a:bodyPr>
          <a:lstStyle/>
          <a:p>
            <a:pPr>
              <a:lnSpc>
                <a:spcPts val="11365"/>
              </a:lnSpc>
            </a:pPr>
            <a:r>
              <a:rPr lang="en-US" sz="11365" spc="568" dirty="0">
                <a:solidFill>
                  <a:srgbClr val="000000"/>
                </a:solidFill>
                <a:latin typeface="Bebas Neue"/>
              </a:rPr>
              <a:t>PRIORITIES FOR CHANGE</a:t>
            </a:r>
          </a:p>
        </p:txBody>
      </p:sp>
      <p:sp>
        <p:nvSpPr>
          <p:cNvPr id="42" name="TextBox 42"/>
          <p:cNvSpPr txBox="1"/>
          <p:nvPr/>
        </p:nvSpPr>
        <p:spPr>
          <a:xfrm>
            <a:off x="975758" y="2871225"/>
            <a:ext cx="16230600" cy="883512"/>
          </a:xfrm>
          <a:prstGeom prst="rect">
            <a:avLst/>
          </a:prstGeom>
        </p:spPr>
        <p:txBody>
          <a:bodyPr lIns="0" tIns="0" rIns="0" bIns="0" rtlCol="0" anchor="t">
            <a:spAutoFit/>
          </a:bodyPr>
          <a:lstStyle/>
          <a:p>
            <a:pPr>
              <a:lnSpc>
                <a:spcPts val="3599"/>
              </a:lnSpc>
            </a:pPr>
            <a:r>
              <a:rPr lang="en-US" sz="4000" dirty="0">
                <a:solidFill>
                  <a:srgbClr val="000000"/>
                </a:solidFill>
                <a:latin typeface="Montserrat Bold"/>
              </a:rPr>
              <a:t>“We should be training people for careers, not jobs.” </a:t>
            </a:r>
          </a:p>
          <a:p>
            <a:pPr>
              <a:lnSpc>
                <a:spcPts val="3239"/>
              </a:lnSpc>
            </a:pPr>
            <a:r>
              <a:rPr lang="en-US" sz="3600" dirty="0">
                <a:solidFill>
                  <a:srgbClr val="000000"/>
                </a:solidFill>
                <a:latin typeface="Montserrat Italics"/>
              </a:rPr>
              <a:t>Warren Page, </a:t>
            </a:r>
            <a:r>
              <a:rPr lang="en-US" sz="3600" dirty="0" err="1">
                <a:solidFill>
                  <a:srgbClr val="000000"/>
                </a:solidFill>
                <a:latin typeface="Montserrat Italics"/>
              </a:rPr>
              <a:t>Xtrac</a:t>
            </a:r>
            <a:r>
              <a:rPr lang="en-US" sz="3600" dirty="0">
                <a:solidFill>
                  <a:srgbClr val="000000"/>
                </a:solidFill>
                <a:latin typeface="Montserrat Italics"/>
              </a:rPr>
              <a:t>, (LSIP Advisory Panel Employer Member</a:t>
            </a:r>
            <a:r>
              <a:rPr lang="en-US" sz="2699" dirty="0">
                <a:solidFill>
                  <a:srgbClr val="000000"/>
                </a:solidFill>
                <a:latin typeface="Montserrat Italics"/>
              </a:rPr>
              <a:t>)</a:t>
            </a:r>
          </a:p>
        </p:txBody>
      </p:sp>
      <p:sp>
        <p:nvSpPr>
          <p:cNvPr id="43" name="TextBox 43"/>
          <p:cNvSpPr txBox="1"/>
          <p:nvPr/>
        </p:nvSpPr>
        <p:spPr>
          <a:xfrm>
            <a:off x="1028700" y="4286752"/>
            <a:ext cx="7962900" cy="4095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Transferability of Skills</a:t>
            </a:r>
          </a:p>
        </p:txBody>
      </p:sp>
      <p:sp>
        <p:nvSpPr>
          <p:cNvPr id="44" name="TextBox 44"/>
          <p:cNvSpPr txBox="1"/>
          <p:nvPr/>
        </p:nvSpPr>
        <p:spPr>
          <a:xfrm>
            <a:off x="9296400" y="4286752"/>
            <a:ext cx="7962900" cy="4095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Tight and Tightening Employment Market</a:t>
            </a:r>
          </a:p>
        </p:txBody>
      </p:sp>
      <p:pic>
        <p:nvPicPr>
          <p:cNvPr id="45" name="Picture 4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296400" y="4948237"/>
            <a:ext cx="668948" cy="668948"/>
          </a:xfrm>
          <a:prstGeom prst="rect">
            <a:avLst/>
          </a:prstGeom>
        </p:spPr>
      </p:pic>
      <p:pic>
        <p:nvPicPr>
          <p:cNvPr id="46" name="Picture 4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296400" y="6872287"/>
            <a:ext cx="668948" cy="668948"/>
          </a:xfrm>
          <a:prstGeom prst="rect">
            <a:avLst/>
          </a:prstGeom>
        </p:spPr>
      </p:pic>
      <p:sp>
        <p:nvSpPr>
          <p:cNvPr id="47" name="TextBox 47"/>
          <p:cNvSpPr txBox="1"/>
          <p:nvPr/>
        </p:nvSpPr>
        <p:spPr>
          <a:xfrm>
            <a:off x="10153266" y="4948237"/>
            <a:ext cx="7246327" cy="1666875"/>
          </a:xfrm>
          <a:prstGeom prst="rect">
            <a:avLst/>
          </a:prstGeom>
        </p:spPr>
        <p:txBody>
          <a:bodyPr lIns="0" tIns="0" rIns="0" bIns="0" rtlCol="0" anchor="t">
            <a:spAutoFit/>
          </a:bodyPr>
          <a:lstStyle/>
          <a:p>
            <a:pPr>
              <a:lnSpc>
                <a:spcPts val="2640"/>
              </a:lnSpc>
            </a:pPr>
            <a:r>
              <a:rPr lang="en-US" sz="2200">
                <a:solidFill>
                  <a:srgbClr val="000000"/>
                </a:solidFill>
                <a:latin typeface="Montserrat"/>
              </a:rPr>
              <a:t>Employers and training providers should consider how to access untapped labour market potential through designing inclusive training routes into work (e.g. older workers or returners or those with English as a second language).</a:t>
            </a:r>
          </a:p>
        </p:txBody>
      </p:sp>
      <p:sp>
        <p:nvSpPr>
          <p:cNvPr id="48" name="TextBox 48"/>
          <p:cNvSpPr txBox="1"/>
          <p:nvPr/>
        </p:nvSpPr>
        <p:spPr>
          <a:xfrm>
            <a:off x="10135691" y="6872287"/>
            <a:ext cx="6735909" cy="1666875"/>
          </a:xfrm>
          <a:prstGeom prst="rect">
            <a:avLst/>
          </a:prstGeom>
        </p:spPr>
        <p:txBody>
          <a:bodyPr lIns="0" tIns="0" rIns="0" bIns="0" rtlCol="0" anchor="t">
            <a:spAutoFit/>
          </a:bodyPr>
          <a:lstStyle/>
          <a:p>
            <a:pPr>
              <a:lnSpc>
                <a:spcPts val="2640"/>
              </a:lnSpc>
            </a:pPr>
            <a:r>
              <a:rPr lang="en-US" sz="2200" dirty="0">
                <a:solidFill>
                  <a:srgbClr val="000000"/>
                </a:solidFill>
                <a:latin typeface="Montserrat"/>
              </a:rPr>
              <a:t>Employers and training providers should collaborate to provide curriculum provision that is flexible and accessible to working learners for upskilling- particular for career advancement, leadership &amp; management.</a:t>
            </a:r>
          </a:p>
        </p:txBody>
      </p:sp>
      <p:sp>
        <p:nvSpPr>
          <p:cNvPr id="49" name="TextBox 40">
            <a:extLst>
              <a:ext uri="{FF2B5EF4-FFF2-40B4-BE49-F238E27FC236}">
                <a16:creationId xmlns:a16="http://schemas.microsoft.com/office/drawing/2014/main" id="{775ADE3B-71D0-9051-7F53-D7FC65CD7B1D}"/>
              </a:ext>
            </a:extLst>
          </p:cNvPr>
          <p:cNvSpPr txBox="1"/>
          <p:nvPr/>
        </p:nvSpPr>
        <p:spPr>
          <a:xfrm>
            <a:off x="865296" y="2123059"/>
            <a:ext cx="15140572" cy="457200"/>
          </a:xfrm>
          <a:prstGeom prst="rect">
            <a:avLst/>
          </a:prstGeom>
        </p:spPr>
        <p:txBody>
          <a:bodyPr lIns="0" tIns="0" rIns="0" bIns="0" rtlCol="0" anchor="t">
            <a:spAutoFit/>
          </a:bodyPr>
          <a:lstStyle/>
          <a:p>
            <a:pPr>
              <a:lnSpc>
                <a:spcPts val="3600"/>
              </a:lnSpc>
            </a:pPr>
            <a:r>
              <a:rPr lang="en-US" sz="3000" dirty="0">
                <a:solidFill>
                  <a:srgbClr val="000000"/>
                </a:solidFill>
                <a:latin typeface="Montserrat Italics"/>
              </a:rPr>
              <a:t>Local Skills Systems and Emerging Priorities for Change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025719" y="1028700"/>
            <a:ext cx="2834112" cy="775589"/>
            <a:chOff x="0" y="0"/>
            <a:chExt cx="3778816" cy="1034118"/>
          </a:xfrm>
        </p:grpSpPr>
        <p:sp>
          <p:nvSpPr>
            <p:cNvPr id="7" name="TextBox 7"/>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8" name="Group 8"/>
            <p:cNvGrpSpPr/>
            <p:nvPr/>
          </p:nvGrpSpPr>
          <p:grpSpPr>
            <a:xfrm>
              <a:off x="113068" y="69678"/>
              <a:ext cx="855309" cy="85530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0" name="TextBox 1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2" name="Group 12"/>
            <p:cNvGrpSpPr/>
            <p:nvPr/>
          </p:nvGrpSpPr>
          <p:grpSpPr>
            <a:xfrm>
              <a:off x="0" y="0"/>
              <a:ext cx="622467" cy="622467"/>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4" name="TextBox 14"/>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5" name="Group 15"/>
            <p:cNvGrpSpPr/>
            <p:nvPr/>
          </p:nvGrpSpPr>
          <p:grpSpPr>
            <a:xfrm>
              <a:off x="343959" y="411651"/>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8" name="TextBox 18"/>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19" name="TextBox 19"/>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0" name="Picture 20"/>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1" name="Group 21"/>
          <p:cNvGrpSpPr/>
          <p:nvPr/>
        </p:nvGrpSpPr>
        <p:grpSpPr>
          <a:xfrm>
            <a:off x="14025719" y="1993128"/>
            <a:ext cx="3233581" cy="775589"/>
            <a:chOff x="0" y="0"/>
            <a:chExt cx="4311441" cy="1034118"/>
          </a:xfrm>
        </p:grpSpPr>
        <p:grpSp>
          <p:nvGrpSpPr>
            <p:cNvPr id="22" name="Group 22"/>
            <p:cNvGrpSpPr/>
            <p:nvPr/>
          </p:nvGrpSpPr>
          <p:grpSpPr>
            <a:xfrm>
              <a:off x="113068" y="69678"/>
              <a:ext cx="855309" cy="855309"/>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4" name="TextBox 2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6" name="Group 26"/>
            <p:cNvGrpSpPr/>
            <p:nvPr/>
          </p:nvGrpSpPr>
          <p:grpSpPr>
            <a:xfrm>
              <a:off x="0" y="0"/>
              <a:ext cx="622467" cy="6224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8" name="TextBox 28"/>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29" name="Group 29"/>
            <p:cNvGrpSpPr/>
            <p:nvPr/>
          </p:nvGrpSpPr>
          <p:grpSpPr>
            <a:xfrm>
              <a:off x="343959" y="411651"/>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2" name="Picture 32"/>
            <p:cNvPicPr>
              <a:picLocks noChangeAspect="1"/>
            </p:cNvPicPr>
            <p:nvPr/>
          </p:nvPicPr>
          <p:blipFill>
            <a:blip r:embed="rId5"/>
            <a:srcRect/>
            <a:stretch>
              <a:fillRect/>
            </a:stretch>
          </p:blipFill>
          <p:spPr>
            <a:xfrm>
              <a:off x="101537" y="178175"/>
              <a:ext cx="520930" cy="719611"/>
            </a:xfrm>
            <a:prstGeom prst="rect">
              <a:avLst/>
            </a:prstGeom>
          </p:spPr>
        </p:pic>
        <p:sp>
          <p:nvSpPr>
            <p:cNvPr id="33" name="TextBox 33"/>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4" name="TextBox 34"/>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5" name="TextBox 35"/>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pic>
        <p:nvPicPr>
          <p:cNvPr id="36" name="Picture 3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3810000"/>
            <a:ext cx="663187" cy="663187"/>
          </a:xfrm>
          <a:prstGeom prst="rect">
            <a:avLst/>
          </a:prstGeom>
        </p:spPr>
      </p:pic>
      <p:pic>
        <p:nvPicPr>
          <p:cNvPr id="37" name="Picture 3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44000" y="4191000"/>
            <a:ext cx="681054" cy="681054"/>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144000" y="7191375"/>
            <a:ext cx="658086" cy="658086"/>
          </a:xfrm>
          <a:prstGeom prst="rect">
            <a:avLst/>
          </a:prstGeom>
        </p:spPr>
      </p:pic>
      <p:sp>
        <p:nvSpPr>
          <p:cNvPr id="39" name="TextBox 39"/>
          <p:cNvSpPr txBox="1"/>
          <p:nvPr/>
        </p:nvSpPr>
        <p:spPr>
          <a:xfrm>
            <a:off x="1028700" y="1238250"/>
            <a:ext cx="12451655"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PRIORITIES FOR CHANGE</a:t>
            </a:r>
          </a:p>
        </p:txBody>
      </p:sp>
      <p:sp>
        <p:nvSpPr>
          <p:cNvPr id="40" name="TextBox 40"/>
          <p:cNvSpPr txBox="1"/>
          <p:nvPr/>
        </p:nvSpPr>
        <p:spPr>
          <a:xfrm>
            <a:off x="1028700" y="2481765"/>
            <a:ext cx="15140572" cy="457200"/>
          </a:xfrm>
          <a:prstGeom prst="rect">
            <a:avLst/>
          </a:prstGeom>
        </p:spPr>
        <p:txBody>
          <a:bodyPr lIns="0" tIns="0" rIns="0" bIns="0" rtlCol="0" anchor="t">
            <a:spAutoFit/>
          </a:bodyPr>
          <a:lstStyle/>
          <a:p>
            <a:pPr>
              <a:lnSpc>
                <a:spcPts val="3600"/>
              </a:lnSpc>
            </a:pPr>
            <a:r>
              <a:rPr lang="en-US" sz="3000" dirty="0">
                <a:solidFill>
                  <a:srgbClr val="000000"/>
                </a:solidFill>
                <a:latin typeface="Montserrat Italics"/>
              </a:rPr>
              <a:t>Local Skills Systems and Emerging Priorities for Change</a:t>
            </a:r>
          </a:p>
        </p:txBody>
      </p:sp>
      <p:sp>
        <p:nvSpPr>
          <p:cNvPr id="41" name="TextBox 41"/>
          <p:cNvSpPr txBox="1"/>
          <p:nvPr/>
        </p:nvSpPr>
        <p:spPr>
          <a:xfrm>
            <a:off x="9144000" y="3171825"/>
            <a:ext cx="7962900" cy="8286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The Nature of Employer Demand- Creating Employer Focused Solutions</a:t>
            </a:r>
          </a:p>
        </p:txBody>
      </p:sp>
      <p:sp>
        <p:nvSpPr>
          <p:cNvPr id="42" name="TextBox 42"/>
          <p:cNvSpPr txBox="1"/>
          <p:nvPr/>
        </p:nvSpPr>
        <p:spPr>
          <a:xfrm>
            <a:off x="1028700" y="3171825"/>
            <a:ext cx="7962900" cy="4095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Promoting Aspirational Career Routes</a:t>
            </a:r>
          </a:p>
        </p:txBody>
      </p:sp>
      <p:sp>
        <p:nvSpPr>
          <p:cNvPr id="43" name="TextBox 43"/>
          <p:cNvSpPr txBox="1"/>
          <p:nvPr/>
        </p:nvSpPr>
        <p:spPr>
          <a:xfrm>
            <a:off x="1865110" y="3810000"/>
            <a:ext cx="7126490" cy="1666875"/>
          </a:xfrm>
          <a:prstGeom prst="rect">
            <a:avLst/>
          </a:prstGeom>
        </p:spPr>
        <p:txBody>
          <a:bodyPr lIns="0" tIns="0" rIns="0" bIns="0" rtlCol="0" anchor="t">
            <a:spAutoFit/>
          </a:bodyPr>
          <a:lstStyle/>
          <a:p>
            <a:pPr>
              <a:lnSpc>
                <a:spcPts val="2640"/>
              </a:lnSpc>
            </a:pPr>
            <a:r>
              <a:rPr lang="en-US" sz="2200" dirty="0">
                <a:solidFill>
                  <a:srgbClr val="000000"/>
                </a:solidFill>
                <a:latin typeface="Montserrat"/>
              </a:rPr>
              <a:t>Working with the ERB, training providers and other partners, employers should raise awareness of career advancement opportunities in some priority sectors to promote recruitment and retention, and inform careers advice.</a:t>
            </a:r>
          </a:p>
        </p:txBody>
      </p:sp>
      <p:sp>
        <p:nvSpPr>
          <p:cNvPr id="44" name="TextBox 44"/>
          <p:cNvSpPr txBox="1"/>
          <p:nvPr/>
        </p:nvSpPr>
        <p:spPr>
          <a:xfrm>
            <a:off x="9989344" y="4191000"/>
            <a:ext cx="7269956" cy="3000375"/>
          </a:xfrm>
          <a:prstGeom prst="rect">
            <a:avLst/>
          </a:prstGeom>
        </p:spPr>
        <p:txBody>
          <a:bodyPr lIns="0" tIns="0" rIns="0" bIns="0" rtlCol="0" anchor="t">
            <a:spAutoFit/>
          </a:bodyPr>
          <a:lstStyle/>
          <a:p>
            <a:pPr>
              <a:lnSpc>
                <a:spcPts val="2640"/>
              </a:lnSpc>
            </a:pPr>
            <a:r>
              <a:rPr lang="en-US" sz="2200">
                <a:solidFill>
                  <a:srgbClr val="000000"/>
                </a:solidFill>
                <a:latin typeface="Montserrat"/>
              </a:rPr>
              <a:t>The ERB, working in partnership with Trade Bodies, should bring together sector experts- business and training- corporate and SME (supply chain) across the regions to develop </a:t>
            </a:r>
            <a:r>
              <a:rPr lang="en-US" sz="2200">
                <a:solidFill>
                  <a:srgbClr val="000000"/>
                </a:solidFill>
                <a:latin typeface="Montserrat Bold"/>
              </a:rPr>
              <a:t>Sector-Based Workforce Development Partnerships</a:t>
            </a:r>
            <a:r>
              <a:rPr lang="en-US" sz="2200">
                <a:solidFill>
                  <a:srgbClr val="000000"/>
                </a:solidFill>
                <a:latin typeface="Montserrat"/>
              </a:rPr>
              <a:t> to maximise resources and identify future solutions: Construction &amp; Built Environment; Health and Life Sciences; and Skills for Net Zero as possible priorities for 2023/4.</a:t>
            </a:r>
          </a:p>
          <a:p>
            <a:pPr>
              <a:lnSpc>
                <a:spcPts val="2640"/>
              </a:lnSpc>
            </a:pPr>
            <a:endParaRPr lang="en-US" sz="2200">
              <a:solidFill>
                <a:srgbClr val="000000"/>
              </a:solidFill>
              <a:latin typeface="Montserrat"/>
            </a:endParaRPr>
          </a:p>
        </p:txBody>
      </p:sp>
      <p:sp>
        <p:nvSpPr>
          <p:cNvPr id="45" name="TextBox 45"/>
          <p:cNvSpPr txBox="1"/>
          <p:nvPr/>
        </p:nvSpPr>
        <p:spPr>
          <a:xfrm>
            <a:off x="9977860" y="7191375"/>
            <a:ext cx="7281440" cy="2000250"/>
          </a:xfrm>
          <a:prstGeom prst="rect">
            <a:avLst/>
          </a:prstGeom>
        </p:spPr>
        <p:txBody>
          <a:bodyPr lIns="0" tIns="0" rIns="0" bIns="0" rtlCol="0" anchor="t">
            <a:spAutoFit/>
          </a:bodyPr>
          <a:lstStyle/>
          <a:p>
            <a:pPr>
              <a:lnSpc>
                <a:spcPts val="2640"/>
              </a:lnSpc>
            </a:pPr>
            <a:r>
              <a:rPr lang="en-US" sz="2200">
                <a:solidFill>
                  <a:srgbClr val="000000"/>
                </a:solidFill>
                <a:latin typeface="Montserrat"/>
              </a:rPr>
              <a:t>Training providers, working in partnership with the ERB should set out a ‘rapid response’ service to design and deliver local, non-accredited provision (occupation dependent as some industries require licence to practice) to address urgent skills needs in the existing workforce.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025719" y="1028700"/>
            <a:ext cx="2834112" cy="775589"/>
            <a:chOff x="0" y="0"/>
            <a:chExt cx="3778816" cy="1034118"/>
          </a:xfrm>
        </p:grpSpPr>
        <p:sp>
          <p:nvSpPr>
            <p:cNvPr id="7" name="TextBox 7"/>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8" name="Group 8"/>
            <p:cNvGrpSpPr/>
            <p:nvPr/>
          </p:nvGrpSpPr>
          <p:grpSpPr>
            <a:xfrm>
              <a:off x="113068" y="69678"/>
              <a:ext cx="855309" cy="85530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0" name="TextBox 1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2" name="Group 12"/>
            <p:cNvGrpSpPr/>
            <p:nvPr/>
          </p:nvGrpSpPr>
          <p:grpSpPr>
            <a:xfrm>
              <a:off x="0" y="0"/>
              <a:ext cx="622467" cy="622467"/>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4" name="TextBox 14"/>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5" name="Group 15"/>
            <p:cNvGrpSpPr/>
            <p:nvPr/>
          </p:nvGrpSpPr>
          <p:grpSpPr>
            <a:xfrm>
              <a:off x="343959" y="411651"/>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8" name="TextBox 18"/>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19" name="TextBox 19"/>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0" name="Picture 20"/>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1" name="Group 21"/>
          <p:cNvGrpSpPr/>
          <p:nvPr/>
        </p:nvGrpSpPr>
        <p:grpSpPr>
          <a:xfrm>
            <a:off x="14025719" y="1993128"/>
            <a:ext cx="3233581" cy="775589"/>
            <a:chOff x="0" y="0"/>
            <a:chExt cx="4311441" cy="1034118"/>
          </a:xfrm>
        </p:grpSpPr>
        <p:grpSp>
          <p:nvGrpSpPr>
            <p:cNvPr id="22" name="Group 22"/>
            <p:cNvGrpSpPr/>
            <p:nvPr/>
          </p:nvGrpSpPr>
          <p:grpSpPr>
            <a:xfrm>
              <a:off x="113068" y="69678"/>
              <a:ext cx="855309" cy="855309"/>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4" name="TextBox 2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6" name="Group 26"/>
            <p:cNvGrpSpPr/>
            <p:nvPr/>
          </p:nvGrpSpPr>
          <p:grpSpPr>
            <a:xfrm>
              <a:off x="0" y="0"/>
              <a:ext cx="622467" cy="6224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8" name="TextBox 28"/>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29" name="Group 29"/>
            <p:cNvGrpSpPr/>
            <p:nvPr/>
          </p:nvGrpSpPr>
          <p:grpSpPr>
            <a:xfrm>
              <a:off x="343959" y="411651"/>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2" name="Picture 32"/>
            <p:cNvPicPr>
              <a:picLocks noChangeAspect="1"/>
            </p:cNvPicPr>
            <p:nvPr/>
          </p:nvPicPr>
          <p:blipFill>
            <a:blip r:embed="rId5"/>
            <a:srcRect/>
            <a:stretch>
              <a:fillRect/>
            </a:stretch>
          </p:blipFill>
          <p:spPr>
            <a:xfrm>
              <a:off x="101537" y="178175"/>
              <a:ext cx="520930" cy="719611"/>
            </a:xfrm>
            <a:prstGeom prst="rect">
              <a:avLst/>
            </a:prstGeom>
          </p:spPr>
        </p:pic>
        <p:sp>
          <p:nvSpPr>
            <p:cNvPr id="33" name="TextBox 33"/>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4" name="TextBox 34"/>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5" name="TextBox 35"/>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pic>
        <p:nvPicPr>
          <p:cNvPr id="36" name="Picture 3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3741195"/>
            <a:ext cx="668948" cy="668948"/>
          </a:xfrm>
          <a:prstGeom prst="rect">
            <a:avLst/>
          </a:prstGeom>
        </p:spPr>
      </p:pic>
      <p:pic>
        <p:nvPicPr>
          <p:cNvPr id="37" name="Picture 3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34131" y="5722395"/>
            <a:ext cx="658086" cy="658086"/>
          </a:xfrm>
          <a:prstGeom prst="rect">
            <a:avLst/>
          </a:prstGeom>
        </p:spPr>
      </p:pic>
      <p:sp>
        <p:nvSpPr>
          <p:cNvPr id="38" name="TextBox 38"/>
          <p:cNvSpPr txBox="1"/>
          <p:nvPr/>
        </p:nvSpPr>
        <p:spPr>
          <a:xfrm>
            <a:off x="1028700" y="1238250"/>
            <a:ext cx="12451655"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PRIORITIES FOR CHANGE</a:t>
            </a:r>
          </a:p>
        </p:txBody>
      </p:sp>
      <p:sp>
        <p:nvSpPr>
          <p:cNvPr id="39" name="TextBox 39"/>
          <p:cNvSpPr txBox="1"/>
          <p:nvPr/>
        </p:nvSpPr>
        <p:spPr>
          <a:xfrm>
            <a:off x="1028700" y="2481765"/>
            <a:ext cx="15140572" cy="457200"/>
          </a:xfrm>
          <a:prstGeom prst="rect">
            <a:avLst/>
          </a:prstGeom>
        </p:spPr>
        <p:txBody>
          <a:bodyPr lIns="0" tIns="0" rIns="0" bIns="0" rtlCol="0" anchor="t">
            <a:spAutoFit/>
          </a:bodyPr>
          <a:lstStyle/>
          <a:p>
            <a:pPr>
              <a:lnSpc>
                <a:spcPts val="3600"/>
              </a:lnSpc>
            </a:pPr>
            <a:r>
              <a:rPr lang="en-US" sz="3000">
                <a:solidFill>
                  <a:srgbClr val="000000"/>
                </a:solidFill>
                <a:latin typeface="Montserrat Italics"/>
              </a:rPr>
              <a:t>Local Skills Systems and Emerging Priorities for Change</a:t>
            </a:r>
          </a:p>
        </p:txBody>
      </p:sp>
      <p:sp>
        <p:nvSpPr>
          <p:cNvPr id="40" name="TextBox 40"/>
          <p:cNvSpPr txBox="1"/>
          <p:nvPr/>
        </p:nvSpPr>
        <p:spPr>
          <a:xfrm>
            <a:off x="1040469" y="3141120"/>
            <a:ext cx="7962900" cy="4095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Training Capacity and Development</a:t>
            </a:r>
          </a:p>
        </p:txBody>
      </p:sp>
      <p:sp>
        <p:nvSpPr>
          <p:cNvPr id="41" name="TextBox 41"/>
          <p:cNvSpPr txBox="1"/>
          <p:nvPr/>
        </p:nvSpPr>
        <p:spPr>
          <a:xfrm>
            <a:off x="1856469" y="5722395"/>
            <a:ext cx="7146900" cy="1333500"/>
          </a:xfrm>
          <a:prstGeom prst="rect">
            <a:avLst/>
          </a:prstGeom>
        </p:spPr>
        <p:txBody>
          <a:bodyPr lIns="0" tIns="0" rIns="0" bIns="0" rtlCol="0" anchor="t">
            <a:spAutoFit/>
          </a:bodyPr>
          <a:lstStyle/>
          <a:p>
            <a:pPr>
              <a:lnSpc>
                <a:spcPts val="2640"/>
              </a:lnSpc>
            </a:pPr>
            <a:r>
              <a:rPr lang="en-US" sz="2200" dirty="0">
                <a:solidFill>
                  <a:srgbClr val="000000"/>
                </a:solidFill>
                <a:latin typeface="Montserrat"/>
              </a:rPr>
              <a:t>In partnership with the ERB and employers, training providers should create opportunities to upskill the FE Teaching Workforce to ensure new and emerging skills gaps are serviced.</a:t>
            </a:r>
          </a:p>
        </p:txBody>
      </p:sp>
      <p:sp>
        <p:nvSpPr>
          <p:cNvPr id="42" name="TextBox 42"/>
          <p:cNvSpPr txBox="1"/>
          <p:nvPr/>
        </p:nvSpPr>
        <p:spPr>
          <a:xfrm>
            <a:off x="1865110" y="3865020"/>
            <a:ext cx="7126490" cy="1666875"/>
          </a:xfrm>
          <a:prstGeom prst="rect">
            <a:avLst/>
          </a:prstGeom>
        </p:spPr>
        <p:txBody>
          <a:bodyPr lIns="0" tIns="0" rIns="0" bIns="0" rtlCol="0" anchor="t">
            <a:spAutoFit/>
          </a:bodyPr>
          <a:lstStyle/>
          <a:p>
            <a:pPr>
              <a:lnSpc>
                <a:spcPts val="2640"/>
              </a:lnSpc>
            </a:pPr>
            <a:r>
              <a:rPr lang="en-US" sz="2200" dirty="0">
                <a:solidFill>
                  <a:srgbClr val="000000"/>
                </a:solidFill>
                <a:latin typeface="Montserrat"/>
              </a:rPr>
              <a:t>Working with the ERB, training providers and other partners, employers should raise awareness of career advancement opportunities in some priority sectors to promote recruitment and retention, and inform careers advice.</a:t>
            </a:r>
          </a:p>
        </p:txBody>
      </p:sp>
      <p:sp>
        <p:nvSpPr>
          <p:cNvPr id="43" name="TextBox 43"/>
          <p:cNvSpPr txBox="1"/>
          <p:nvPr/>
        </p:nvSpPr>
        <p:spPr>
          <a:xfrm>
            <a:off x="9410700" y="3141120"/>
            <a:ext cx="7848600" cy="8286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Emerging Capital Investment Needs (Providers, Linked to Priorities for Change)</a:t>
            </a:r>
          </a:p>
        </p:txBody>
      </p:sp>
      <p:sp>
        <p:nvSpPr>
          <p:cNvPr id="44" name="TextBox 44"/>
          <p:cNvSpPr txBox="1"/>
          <p:nvPr/>
        </p:nvSpPr>
        <p:spPr>
          <a:xfrm>
            <a:off x="10251319" y="4160295"/>
            <a:ext cx="7007981" cy="2000250"/>
          </a:xfrm>
          <a:prstGeom prst="rect">
            <a:avLst/>
          </a:prstGeom>
        </p:spPr>
        <p:txBody>
          <a:bodyPr lIns="0" tIns="0" rIns="0" bIns="0" rtlCol="0" anchor="t">
            <a:spAutoFit/>
          </a:bodyPr>
          <a:lstStyle/>
          <a:p>
            <a:pPr marL="474981" lvl="1" indent="-237491">
              <a:lnSpc>
                <a:spcPts val="2640"/>
              </a:lnSpc>
              <a:buFont typeface="Arial"/>
              <a:buChar char="•"/>
            </a:pPr>
            <a:r>
              <a:rPr lang="en-US" sz="2200">
                <a:solidFill>
                  <a:srgbClr val="000000"/>
                </a:solidFill>
                <a:latin typeface="Montserrat"/>
              </a:rPr>
              <a:t>Continuing investment in digital- infrastructure and kit.</a:t>
            </a:r>
          </a:p>
          <a:p>
            <a:pPr marL="474981" lvl="1" indent="-237491">
              <a:lnSpc>
                <a:spcPts val="2640"/>
              </a:lnSpc>
              <a:buFont typeface="Arial"/>
              <a:buChar char="•"/>
            </a:pPr>
            <a:r>
              <a:rPr lang="en-US" sz="2200">
                <a:solidFill>
                  <a:srgbClr val="000000"/>
                </a:solidFill>
                <a:latin typeface="Montserrat"/>
              </a:rPr>
              <a:t>Continuing investment in renewable technology equipment and facilities.</a:t>
            </a:r>
          </a:p>
          <a:p>
            <a:pPr marL="474981" lvl="1" indent="-237491">
              <a:lnSpc>
                <a:spcPts val="2640"/>
              </a:lnSpc>
              <a:buFont typeface="Arial"/>
              <a:buChar char="•"/>
            </a:pPr>
            <a:r>
              <a:rPr lang="en-US" sz="2200">
                <a:solidFill>
                  <a:srgbClr val="000000"/>
                </a:solidFill>
                <a:latin typeface="Montserrat"/>
              </a:rPr>
              <a:t>Continuing investment in construction and built environment facilities</a:t>
            </a:r>
          </a:p>
        </p:txBody>
      </p:sp>
      <p:pic>
        <p:nvPicPr>
          <p:cNvPr id="45" name="Picture 4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10700" y="4160295"/>
            <a:ext cx="663187" cy="6631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025719" y="1028700"/>
            <a:ext cx="2834112" cy="775589"/>
            <a:chOff x="0" y="0"/>
            <a:chExt cx="3778816" cy="1034118"/>
          </a:xfrm>
        </p:grpSpPr>
        <p:sp>
          <p:nvSpPr>
            <p:cNvPr id="7" name="TextBox 7"/>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8" name="Group 8"/>
            <p:cNvGrpSpPr/>
            <p:nvPr/>
          </p:nvGrpSpPr>
          <p:grpSpPr>
            <a:xfrm>
              <a:off x="113068" y="69678"/>
              <a:ext cx="855309" cy="85530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0" name="TextBox 1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2" name="Group 12"/>
            <p:cNvGrpSpPr/>
            <p:nvPr/>
          </p:nvGrpSpPr>
          <p:grpSpPr>
            <a:xfrm>
              <a:off x="0" y="0"/>
              <a:ext cx="622467" cy="622467"/>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4" name="TextBox 14"/>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5" name="Group 15"/>
            <p:cNvGrpSpPr/>
            <p:nvPr/>
          </p:nvGrpSpPr>
          <p:grpSpPr>
            <a:xfrm>
              <a:off x="343959" y="411651"/>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8" name="TextBox 18"/>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19" name="TextBox 19"/>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0" name="Picture 20"/>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1" name="Group 21"/>
          <p:cNvGrpSpPr/>
          <p:nvPr/>
        </p:nvGrpSpPr>
        <p:grpSpPr>
          <a:xfrm>
            <a:off x="14025719" y="1993128"/>
            <a:ext cx="3233581" cy="775589"/>
            <a:chOff x="0" y="0"/>
            <a:chExt cx="4311441" cy="1034118"/>
          </a:xfrm>
        </p:grpSpPr>
        <p:grpSp>
          <p:nvGrpSpPr>
            <p:cNvPr id="22" name="Group 22"/>
            <p:cNvGrpSpPr/>
            <p:nvPr/>
          </p:nvGrpSpPr>
          <p:grpSpPr>
            <a:xfrm>
              <a:off x="113068" y="69678"/>
              <a:ext cx="855309" cy="855309"/>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4" name="TextBox 2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6" name="Group 26"/>
            <p:cNvGrpSpPr/>
            <p:nvPr/>
          </p:nvGrpSpPr>
          <p:grpSpPr>
            <a:xfrm>
              <a:off x="0" y="0"/>
              <a:ext cx="622467" cy="6224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8" name="TextBox 28"/>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29" name="Group 29"/>
            <p:cNvGrpSpPr/>
            <p:nvPr/>
          </p:nvGrpSpPr>
          <p:grpSpPr>
            <a:xfrm>
              <a:off x="343959" y="411651"/>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2" name="Picture 32"/>
            <p:cNvPicPr>
              <a:picLocks noChangeAspect="1"/>
            </p:cNvPicPr>
            <p:nvPr/>
          </p:nvPicPr>
          <p:blipFill>
            <a:blip r:embed="rId5"/>
            <a:srcRect/>
            <a:stretch>
              <a:fillRect/>
            </a:stretch>
          </p:blipFill>
          <p:spPr>
            <a:xfrm>
              <a:off x="101537" y="178175"/>
              <a:ext cx="520930" cy="719611"/>
            </a:xfrm>
            <a:prstGeom prst="rect">
              <a:avLst/>
            </a:prstGeom>
          </p:spPr>
        </p:pic>
        <p:sp>
          <p:nvSpPr>
            <p:cNvPr id="33" name="TextBox 33"/>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4" name="TextBox 34"/>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5" name="TextBox 35"/>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6" name="TextBox 36"/>
          <p:cNvSpPr txBox="1"/>
          <p:nvPr/>
        </p:nvSpPr>
        <p:spPr>
          <a:xfrm>
            <a:off x="1028700" y="1238250"/>
            <a:ext cx="12451655"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Next steps</a:t>
            </a:r>
          </a:p>
        </p:txBody>
      </p:sp>
      <p:sp>
        <p:nvSpPr>
          <p:cNvPr id="37" name="TextBox 37"/>
          <p:cNvSpPr txBox="1"/>
          <p:nvPr/>
        </p:nvSpPr>
        <p:spPr>
          <a:xfrm>
            <a:off x="1028700" y="2957445"/>
            <a:ext cx="4533900" cy="409575"/>
          </a:xfrm>
          <a:prstGeom prst="rect">
            <a:avLst/>
          </a:prstGeom>
        </p:spPr>
        <p:txBody>
          <a:bodyPr lIns="0" tIns="0" rIns="0" bIns="0" rtlCol="0" anchor="t">
            <a:spAutoFit/>
          </a:bodyPr>
          <a:lstStyle/>
          <a:p>
            <a:pPr>
              <a:lnSpc>
                <a:spcPts val="3359"/>
              </a:lnSpc>
            </a:pPr>
            <a:r>
              <a:rPr lang="en-US" sz="2799">
                <a:solidFill>
                  <a:srgbClr val="000000"/>
                </a:solidFill>
                <a:latin typeface="Montserrat Bold Italics"/>
              </a:rPr>
              <a:t>March/April</a:t>
            </a:r>
          </a:p>
        </p:txBody>
      </p:sp>
      <p:sp>
        <p:nvSpPr>
          <p:cNvPr id="38" name="TextBox 38"/>
          <p:cNvSpPr txBox="1"/>
          <p:nvPr/>
        </p:nvSpPr>
        <p:spPr>
          <a:xfrm>
            <a:off x="1028700" y="3559291"/>
            <a:ext cx="7126490" cy="2667000"/>
          </a:xfrm>
          <a:prstGeom prst="rect">
            <a:avLst/>
          </a:prstGeom>
        </p:spPr>
        <p:txBody>
          <a:bodyPr lIns="0" tIns="0" rIns="0" bIns="0" rtlCol="0" anchor="t">
            <a:spAutoFit/>
          </a:bodyPr>
          <a:lstStyle/>
          <a:p>
            <a:pPr marL="474981" lvl="1" indent="-237491">
              <a:lnSpc>
                <a:spcPts val="2640"/>
              </a:lnSpc>
              <a:buFont typeface="Arial"/>
              <a:buChar char="•"/>
            </a:pPr>
            <a:r>
              <a:rPr lang="en-US" sz="2200">
                <a:solidFill>
                  <a:srgbClr val="000000"/>
                </a:solidFill>
                <a:latin typeface="Montserrat"/>
              </a:rPr>
              <a:t>More detailed views and insights from employers</a:t>
            </a:r>
          </a:p>
          <a:p>
            <a:pPr marL="474981" lvl="1" indent="-237491">
              <a:lnSpc>
                <a:spcPts val="2640"/>
              </a:lnSpc>
              <a:buFont typeface="Arial"/>
              <a:buChar char="•"/>
            </a:pPr>
            <a:r>
              <a:rPr lang="en-US" sz="2200">
                <a:solidFill>
                  <a:srgbClr val="000000"/>
                </a:solidFill>
                <a:latin typeface="Montserrat"/>
              </a:rPr>
              <a:t>Validate draft priorities with employers and providers</a:t>
            </a:r>
          </a:p>
          <a:p>
            <a:pPr marL="474981" lvl="1" indent="-237491">
              <a:lnSpc>
                <a:spcPts val="2640"/>
              </a:lnSpc>
              <a:buFont typeface="Arial"/>
              <a:buChar char="•"/>
            </a:pPr>
            <a:r>
              <a:rPr lang="en-US" sz="2200">
                <a:solidFill>
                  <a:srgbClr val="000000"/>
                </a:solidFill>
                <a:latin typeface="Montserrat"/>
              </a:rPr>
              <a:t>Draft findings &amp; recommendations</a:t>
            </a:r>
          </a:p>
          <a:p>
            <a:pPr marL="474981" lvl="1" indent="-237491">
              <a:lnSpc>
                <a:spcPts val="2640"/>
              </a:lnSpc>
              <a:buFont typeface="Arial"/>
              <a:buChar char="•"/>
            </a:pPr>
            <a:r>
              <a:rPr lang="en-US" sz="2200">
                <a:solidFill>
                  <a:srgbClr val="000000"/>
                </a:solidFill>
                <a:latin typeface="Montserrat"/>
              </a:rPr>
              <a:t>Review progress with Advisory Panel</a:t>
            </a:r>
          </a:p>
          <a:p>
            <a:pPr marL="474981" lvl="1" indent="-237491">
              <a:lnSpc>
                <a:spcPts val="2640"/>
              </a:lnSpc>
              <a:buFont typeface="Arial"/>
              <a:buChar char="•"/>
            </a:pPr>
            <a:r>
              <a:rPr lang="en-US" sz="2200">
                <a:solidFill>
                  <a:srgbClr val="000000"/>
                </a:solidFill>
                <a:latin typeface="Montserrat"/>
              </a:rPr>
              <a:t>Further clarification and guidance on Phase 2 from DfE</a:t>
            </a:r>
          </a:p>
        </p:txBody>
      </p:sp>
      <p:sp>
        <p:nvSpPr>
          <p:cNvPr id="39" name="TextBox 39"/>
          <p:cNvSpPr txBox="1"/>
          <p:nvPr/>
        </p:nvSpPr>
        <p:spPr>
          <a:xfrm>
            <a:off x="9410700" y="2959216"/>
            <a:ext cx="7848600" cy="409575"/>
          </a:xfrm>
          <a:prstGeom prst="rect">
            <a:avLst/>
          </a:prstGeom>
        </p:spPr>
        <p:txBody>
          <a:bodyPr lIns="0" tIns="0" rIns="0" bIns="0" rtlCol="0" anchor="t">
            <a:spAutoFit/>
          </a:bodyPr>
          <a:lstStyle/>
          <a:p>
            <a:pPr>
              <a:lnSpc>
                <a:spcPts val="3359"/>
              </a:lnSpc>
            </a:pPr>
            <a:r>
              <a:rPr lang="en-US" sz="2799">
                <a:solidFill>
                  <a:srgbClr val="000000"/>
                </a:solidFill>
                <a:latin typeface="Montserrat Bold"/>
              </a:rPr>
              <a:t>June/July</a:t>
            </a:r>
          </a:p>
        </p:txBody>
      </p:sp>
      <p:sp>
        <p:nvSpPr>
          <p:cNvPr id="40" name="TextBox 40"/>
          <p:cNvSpPr txBox="1"/>
          <p:nvPr/>
        </p:nvSpPr>
        <p:spPr>
          <a:xfrm>
            <a:off x="1028700" y="7026391"/>
            <a:ext cx="7126490" cy="2333625"/>
          </a:xfrm>
          <a:prstGeom prst="rect">
            <a:avLst/>
          </a:prstGeom>
        </p:spPr>
        <p:txBody>
          <a:bodyPr lIns="0" tIns="0" rIns="0" bIns="0" rtlCol="0" anchor="t">
            <a:spAutoFit/>
          </a:bodyPr>
          <a:lstStyle/>
          <a:p>
            <a:pPr marL="474981" lvl="1" indent="-237491">
              <a:lnSpc>
                <a:spcPts val="2640"/>
              </a:lnSpc>
              <a:buFont typeface="Arial"/>
              <a:buChar char="•"/>
            </a:pPr>
            <a:r>
              <a:rPr lang="en-US" sz="2200">
                <a:solidFill>
                  <a:srgbClr val="000000"/>
                </a:solidFill>
                <a:latin typeface="Montserrat"/>
              </a:rPr>
              <a:t>Draft &amp; review LSIPs with partners</a:t>
            </a:r>
          </a:p>
          <a:p>
            <a:pPr marL="474981" lvl="1" indent="-237491">
              <a:lnSpc>
                <a:spcPts val="2640"/>
              </a:lnSpc>
              <a:buFont typeface="Arial"/>
              <a:buChar char="•"/>
            </a:pPr>
            <a:r>
              <a:rPr lang="en-US" sz="2200">
                <a:solidFill>
                  <a:srgbClr val="000000"/>
                </a:solidFill>
                <a:latin typeface="Montserrat"/>
              </a:rPr>
              <a:t>Communicate LSIP findings and recommendations and share rationale with providers</a:t>
            </a:r>
          </a:p>
          <a:p>
            <a:pPr marL="474981" lvl="1" indent="-237491">
              <a:lnSpc>
                <a:spcPts val="2640"/>
              </a:lnSpc>
              <a:buFont typeface="Arial"/>
              <a:buChar char="•"/>
            </a:pPr>
            <a:r>
              <a:rPr lang="en-US" sz="2200">
                <a:solidFill>
                  <a:srgbClr val="000000"/>
                </a:solidFill>
                <a:latin typeface="Montserrat"/>
              </a:rPr>
              <a:t>Review and validate LSIPs with Advisory Panel </a:t>
            </a:r>
          </a:p>
          <a:p>
            <a:pPr marL="474981" lvl="1" indent="-237491">
              <a:lnSpc>
                <a:spcPts val="2640"/>
              </a:lnSpc>
              <a:buFont typeface="Arial"/>
              <a:buChar char="•"/>
            </a:pPr>
            <a:r>
              <a:rPr lang="en-US" sz="2200">
                <a:solidFill>
                  <a:srgbClr val="000000"/>
                </a:solidFill>
                <a:latin typeface="Montserrat"/>
              </a:rPr>
              <a:t>Submit LSIPs to DfE by May 31</a:t>
            </a:r>
          </a:p>
          <a:p>
            <a:pPr marL="474981" lvl="1" indent="-237491">
              <a:lnSpc>
                <a:spcPts val="2640"/>
              </a:lnSpc>
              <a:buFont typeface="Arial"/>
              <a:buChar char="•"/>
            </a:pPr>
            <a:r>
              <a:rPr lang="en-US" sz="2200">
                <a:solidFill>
                  <a:srgbClr val="000000"/>
                </a:solidFill>
                <a:latin typeface="Montserrat"/>
              </a:rPr>
              <a:t>Review draft phase 2 plan with partners</a:t>
            </a:r>
          </a:p>
        </p:txBody>
      </p:sp>
      <p:sp>
        <p:nvSpPr>
          <p:cNvPr id="41" name="TextBox 41"/>
          <p:cNvSpPr txBox="1"/>
          <p:nvPr/>
        </p:nvSpPr>
        <p:spPr>
          <a:xfrm>
            <a:off x="1028700" y="6426316"/>
            <a:ext cx="5334000" cy="415691"/>
          </a:xfrm>
          <a:prstGeom prst="rect">
            <a:avLst/>
          </a:prstGeom>
        </p:spPr>
        <p:txBody>
          <a:bodyPr lIns="0" tIns="0" rIns="0" bIns="0" rtlCol="0" anchor="t">
            <a:spAutoFit/>
          </a:bodyPr>
          <a:lstStyle/>
          <a:p>
            <a:pPr>
              <a:lnSpc>
                <a:spcPts val="3359"/>
              </a:lnSpc>
            </a:pPr>
            <a:r>
              <a:rPr lang="en-US" sz="2799" dirty="0">
                <a:solidFill>
                  <a:srgbClr val="000000"/>
                </a:solidFill>
                <a:latin typeface="Montserrat Bold Italics"/>
              </a:rPr>
              <a:t>May</a:t>
            </a:r>
          </a:p>
        </p:txBody>
      </p:sp>
      <p:sp>
        <p:nvSpPr>
          <p:cNvPr id="42" name="TextBox 42"/>
          <p:cNvSpPr txBox="1"/>
          <p:nvPr/>
        </p:nvSpPr>
        <p:spPr>
          <a:xfrm>
            <a:off x="9410700" y="3559291"/>
            <a:ext cx="7126490" cy="666750"/>
          </a:xfrm>
          <a:prstGeom prst="rect">
            <a:avLst/>
          </a:prstGeom>
        </p:spPr>
        <p:txBody>
          <a:bodyPr lIns="0" tIns="0" rIns="0" bIns="0" rtlCol="0" anchor="t">
            <a:spAutoFit/>
          </a:bodyPr>
          <a:lstStyle/>
          <a:p>
            <a:pPr marL="474981" lvl="1" indent="-237491">
              <a:lnSpc>
                <a:spcPts val="2640"/>
              </a:lnSpc>
              <a:buFont typeface="Arial"/>
              <a:buChar char="•"/>
            </a:pPr>
            <a:r>
              <a:rPr lang="en-US" sz="2200">
                <a:solidFill>
                  <a:srgbClr val="000000"/>
                </a:solidFill>
                <a:latin typeface="Montserrat"/>
              </a:rPr>
              <a:t>Share LSIPs Phase 2 plan with partners following DfE approval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128735" y="3130666"/>
            <a:ext cx="5507655" cy="1507236"/>
            <a:chOff x="0" y="0"/>
            <a:chExt cx="7343540" cy="2009647"/>
          </a:xfrm>
        </p:grpSpPr>
        <p:sp>
          <p:nvSpPr>
            <p:cNvPr id="7" name="TextBox 7"/>
            <p:cNvSpPr txBox="1"/>
            <p:nvPr/>
          </p:nvSpPr>
          <p:spPr>
            <a:xfrm>
              <a:off x="3853900" y="308346"/>
              <a:ext cx="3489639" cy="891100"/>
            </a:xfrm>
            <a:prstGeom prst="rect">
              <a:avLst/>
            </a:prstGeom>
          </p:spPr>
          <p:txBody>
            <a:bodyPr lIns="0" tIns="0" rIns="0" bIns="0" rtlCol="0" anchor="t">
              <a:spAutoFit/>
            </a:bodyPr>
            <a:lstStyle/>
            <a:p>
              <a:pPr algn="ctr">
                <a:lnSpc>
                  <a:spcPts val="5681"/>
                </a:lnSpc>
              </a:pPr>
              <a:r>
                <a:rPr lang="en-US" sz="4057" spc="-340">
                  <a:solidFill>
                    <a:srgbClr val="AED768"/>
                  </a:solidFill>
                  <a:latin typeface="Garet"/>
                </a:rPr>
                <a:t>BERKSHIRE</a:t>
              </a:r>
            </a:p>
          </p:txBody>
        </p:sp>
        <p:grpSp>
          <p:nvGrpSpPr>
            <p:cNvPr id="8" name="Group 8"/>
            <p:cNvGrpSpPr/>
            <p:nvPr/>
          </p:nvGrpSpPr>
          <p:grpSpPr>
            <a:xfrm>
              <a:off x="219730" y="135408"/>
              <a:ext cx="1662159" cy="166215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0" name="TextBox 1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99892"/>
              <a:ext cx="1494580" cy="1691179"/>
            </a:xfrm>
            <a:prstGeom prst="rect">
              <a:avLst/>
            </a:prstGeom>
          </p:spPr>
        </p:pic>
        <p:grpSp>
          <p:nvGrpSpPr>
            <p:cNvPr id="12" name="Group 12"/>
            <p:cNvGrpSpPr/>
            <p:nvPr/>
          </p:nvGrpSpPr>
          <p:grpSpPr>
            <a:xfrm>
              <a:off x="0" y="0"/>
              <a:ext cx="1209669" cy="1209669"/>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4" name="TextBox 14"/>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5" name="Group 15"/>
            <p:cNvGrpSpPr/>
            <p:nvPr/>
          </p:nvGrpSpPr>
          <p:grpSpPr>
            <a:xfrm>
              <a:off x="668430" y="799979"/>
              <a:ext cx="1209669" cy="1209669"/>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8" name="TextBox 18"/>
            <p:cNvSpPr txBox="1"/>
            <p:nvPr/>
          </p:nvSpPr>
          <p:spPr>
            <a:xfrm>
              <a:off x="2295194" y="227515"/>
              <a:ext cx="1795431" cy="1003136"/>
            </a:xfrm>
            <a:prstGeom prst="rect">
              <a:avLst/>
            </a:prstGeom>
          </p:spPr>
          <p:txBody>
            <a:bodyPr lIns="0" tIns="0" rIns="0" bIns="0" rtlCol="0" anchor="t">
              <a:spAutoFit/>
            </a:bodyPr>
            <a:lstStyle/>
            <a:p>
              <a:pPr>
                <a:lnSpc>
                  <a:spcPts val="6280"/>
                </a:lnSpc>
              </a:pPr>
              <a:r>
                <a:rPr lang="en-US" sz="4485">
                  <a:solidFill>
                    <a:srgbClr val="58A84D"/>
                  </a:solidFill>
                  <a:latin typeface="Articulat Bold"/>
                </a:rPr>
                <a:t>LSIP</a:t>
              </a:r>
            </a:p>
          </p:txBody>
        </p:sp>
        <p:sp>
          <p:nvSpPr>
            <p:cNvPr id="19" name="TextBox 19"/>
            <p:cNvSpPr txBox="1"/>
            <p:nvPr/>
          </p:nvSpPr>
          <p:spPr>
            <a:xfrm>
              <a:off x="2295194" y="1191467"/>
              <a:ext cx="4571421" cy="386334"/>
            </a:xfrm>
            <a:prstGeom prst="rect">
              <a:avLst/>
            </a:prstGeom>
          </p:spPr>
          <p:txBody>
            <a:bodyPr lIns="0" tIns="0" rIns="0" bIns="0" rtlCol="0" anchor="t">
              <a:spAutoFit/>
            </a:bodyPr>
            <a:lstStyle/>
            <a:p>
              <a:pPr>
                <a:lnSpc>
                  <a:spcPts val="2130"/>
                </a:lnSpc>
              </a:pPr>
              <a:r>
                <a:rPr lang="en-US" sz="1521" spc="-54">
                  <a:solidFill>
                    <a:srgbClr val="000000"/>
                  </a:solidFill>
                  <a:latin typeface="Mont"/>
                </a:rPr>
                <a:t>SHAPING THE FUTURE WORKFORCE </a:t>
              </a:r>
            </a:p>
          </p:txBody>
        </p:sp>
        <p:pic>
          <p:nvPicPr>
            <p:cNvPr id="20" name="Picture 20"/>
            <p:cNvPicPr>
              <a:picLocks noChangeAspect="1"/>
            </p:cNvPicPr>
            <p:nvPr/>
          </p:nvPicPr>
          <p:blipFill>
            <a:blip r:embed="rId5"/>
            <a:srcRect/>
            <a:stretch>
              <a:fillRect/>
            </a:stretch>
          </p:blipFill>
          <p:spPr>
            <a:xfrm>
              <a:off x="199361" y="347665"/>
              <a:ext cx="1010307" cy="1395634"/>
            </a:xfrm>
            <a:prstGeom prst="rect">
              <a:avLst/>
            </a:prstGeom>
          </p:spPr>
        </p:pic>
      </p:grpSp>
      <p:grpSp>
        <p:nvGrpSpPr>
          <p:cNvPr id="21" name="Group 21"/>
          <p:cNvGrpSpPr/>
          <p:nvPr/>
        </p:nvGrpSpPr>
        <p:grpSpPr>
          <a:xfrm>
            <a:off x="9144000" y="3130666"/>
            <a:ext cx="6283961" cy="1507236"/>
            <a:chOff x="0" y="0"/>
            <a:chExt cx="8378614" cy="2009647"/>
          </a:xfrm>
        </p:grpSpPr>
        <p:grpSp>
          <p:nvGrpSpPr>
            <p:cNvPr id="22" name="Group 22"/>
            <p:cNvGrpSpPr/>
            <p:nvPr/>
          </p:nvGrpSpPr>
          <p:grpSpPr>
            <a:xfrm>
              <a:off x="219730" y="135408"/>
              <a:ext cx="1662159" cy="1662159"/>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4" name="TextBox 2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99892"/>
              <a:ext cx="1494580" cy="1691179"/>
            </a:xfrm>
            <a:prstGeom prst="rect">
              <a:avLst/>
            </a:prstGeom>
          </p:spPr>
        </p:pic>
        <p:grpSp>
          <p:nvGrpSpPr>
            <p:cNvPr id="26" name="Group 26"/>
            <p:cNvGrpSpPr/>
            <p:nvPr/>
          </p:nvGrpSpPr>
          <p:grpSpPr>
            <a:xfrm>
              <a:off x="0" y="0"/>
              <a:ext cx="1209669" cy="1209669"/>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8" name="TextBox 28"/>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29" name="Group 29"/>
            <p:cNvGrpSpPr/>
            <p:nvPr/>
          </p:nvGrpSpPr>
          <p:grpSpPr>
            <a:xfrm>
              <a:off x="668430" y="799979"/>
              <a:ext cx="1209669" cy="1209669"/>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2" name="Picture 32"/>
            <p:cNvPicPr>
              <a:picLocks noChangeAspect="1"/>
            </p:cNvPicPr>
            <p:nvPr/>
          </p:nvPicPr>
          <p:blipFill>
            <a:blip r:embed="rId5"/>
            <a:srcRect/>
            <a:stretch>
              <a:fillRect/>
            </a:stretch>
          </p:blipFill>
          <p:spPr>
            <a:xfrm>
              <a:off x="197322" y="346256"/>
              <a:ext cx="1012347" cy="1398451"/>
            </a:xfrm>
            <a:prstGeom prst="rect">
              <a:avLst/>
            </a:prstGeom>
          </p:spPr>
        </p:pic>
        <p:sp>
          <p:nvSpPr>
            <p:cNvPr id="33" name="TextBox 33"/>
            <p:cNvSpPr txBox="1"/>
            <p:nvPr/>
          </p:nvSpPr>
          <p:spPr>
            <a:xfrm>
              <a:off x="3922945" y="300572"/>
              <a:ext cx="4455669" cy="898327"/>
            </a:xfrm>
            <a:prstGeom prst="rect">
              <a:avLst/>
            </a:prstGeom>
          </p:spPr>
          <p:txBody>
            <a:bodyPr lIns="0" tIns="0" rIns="0" bIns="0" rtlCol="0" anchor="t">
              <a:spAutoFit/>
            </a:bodyPr>
            <a:lstStyle/>
            <a:p>
              <a:pPr algn="ctr">
                <a:lnSpc>
                  <a:spcPts val="5692"/>
                </a:lnSpc>
              </a:pPr>
              <a:r>
                <a:rPr lang="en-US" sz="4066" spc="-341">
                  <a:solidFill>
                    <a:srgbClr val="FBBF35"/>
                  </a:solidFill>
                  <a:latin typeface="Garet"/>
                </a:rPr>
                <a:t>OXFORDSHIRE</a:t>
              </a:r>
            </a:p>
          </p:txBody>
        </p:sp>
        <p:sp>
          <p:nvSpPr>
            <p:cNvPr id="34" name="TextBox 34"/>
            <p:cNvSpPr txBox="1"/>
            <p:nvPr/>
          </p:nvSpPr>
          <p:spPr>
            <a:xfrm>
              <a:off x="2299827" y="226829"/>
              <a:ext cx="1799055" cy="995443"/>
            </a:xfrm>
            <a:prstGeom prst="rect">
              <a:avLst/>
            </a:prstGeom>
          </p:spPr>
          <p:txBody>
            <a:bodyPr lIns="0" tIns="0" rIns="0" bIns="0" rtlCol="0" anchor="t">
              <a:spAutoFit/>
            </a:bodyPr>
            <a:lstStyle/>
            <a:p>
              <a:pPr>
                <a:lnSpc>
                  <a:spcPts val="6292"/>
                </a:lnSpc>
              </a:pPr>
              <a:r>
                <a:rPr lang="en-US" sz="4494">
                  <a:solidFill>
                    <a:srgbClr val="FF914D"/>
                  </a:solidFill>
                  <a:latin typeface="Articulat Bold"/>
                </a:rPr>
                <a:t>LSIP</a:t>
              </a:r>
            </a:p>
          </p:txBody>
        </p:sp>
        <p:sp>
          <p:nvSpPr>
            <p:cNvPr id="35" name="TextBox 35"/>
            <p:cNvSpPr txBox="1"/>
            <p:nvPr/>
          </p:nvSpPr>
          <p:spPr>
            <a:xfrm>
              <a:off x="2299827" y="1183183"/>
              <a:ext cx="6078787" cy="386230"/>
            </a:xfrm>
            <a:prstGeom prst="rect">
              <a:avLst/>
            </a:prstGeom>
          </p:spPr>
          <p:txBody>
            <a:bodyPr lIns="0" tIns="0" rIns="0" bIns="0" rtlCol="0" anchor="t">
              <a:spAutoFit/>
            </a:bodyPr>
            <a:lstStyle/>
            <a:p>
              <a:pPr>
                <a:lnSpc>
                  <a:spcPts val="2134"/>
                </a:lnSpc>
              </a:pPr>
              <a:r>
                <a:rPr lang="en-US" sz="1524" spc="-54">
                  <a:solidFill>
                    <a:srgbClr val="000000"/>
                  </a:solidFill>
                  <a:latin typeface="Mont"/>
                </a:rPr>
                <a:t>SHAPING THE FUTURE WORKFORCE </a:t>
              </a:r>
            </a:p>
          </p:txBody>
        </p:sp>
      </p:grpSp>
      <p:grpSp>
        <p:nvGrpSpPr>
          <p:cNvPr id="36" name="Group 36"/>
          <p:cNvGrpSpPr/>
          <p:nvPr/>
        </p:nvGrpSpPr>
        <p:grpSpPr>
          <a:xfrm>
            <a:off x="2494387" y="5164503"/>
            <a:ext cx="5722399" cy="2327620"/>
            <a:chOff x="0" y="0"/>
            <a:chExt cx="7629866" cy="3103493"/>
          </a:xfrm>
        </p:grpSpPr>
        <p:pic>
          <p:nvPicPr>
            <p:cNvPr id="37" name="Picture 3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694357" cy="694357"/>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4945" y="189942"/>
              <a:ext cx="404467" cy="314473"/>
            </a:xfrm>
            <a:prstGeom prst="rect">
              <a:avLst/>
            </a:prstGeom>
          </p:spPr>
        </p:pic>
        <p:pic>
          <p:nvPicPr>
            <p:cNvPr id="39" name="Picture 3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807739"/>
              <a:ext cx="694357" cy="694357"/>
            </a:xfrm>
            <a:prstGeom prst="rect">
              <a:avLst/>
            </a:prstGeom>
          </p:spPr>
        </p:pic>
        <p:pic>
          <p:nvPicPr>
            <p:cNvPr id="40" name="Picture 4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1608438"/>
              <a:ext cx="694357" cy="694357"/>
            </a:xfrm>
            <a:prstGeom prst="rect">
              <a:avLst/>
            </a:prstGeom>
          </p:spPr>
        </p:pic>
        <p:pic>
          <p:nvPicPr>
            <p:cNvPr id="41" name="Picture 41"/>
            <p:cNvPicPr>
              <a:picLocks noChangeAspect="1"/>
            </p:cNvPicPr>
            <p:nvPr/>
          </p:nvPicPr>
          <p:blipFill>
            <a:blip r:embed="rId14"/>
            <a:srcRect/>
            <a:stretch>
              <a:fillRect/>
            </a:stretch>
          </p:blipFill>
          <p:spPr>
            <a:xfrm>
              <a:off x="149451" y="1794963"/>
              <a:ext cx="395454" cy="321307"/>
            </a:xfrm>
            <a:prstGeom prst="rect">
              <a:avLst/>
            </a:prstGeom>
          </p:spPr>
        </p:pic>
        <p:pic>
          <p:nvPicPr>
            <p:cNvPr id="42" name="Picture 4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409137"/>
              <a:ext cx="694357" cy="694357"/>
            </a:xfrm>
            <a:prstGeom prst="rect">
              <a:avLst/>
            </a:prstGeom>
          </p:spPr>
        </p:pic>
        <p:pic>
          <p:nvPicPr>
            <p:cNvPr id="43" name="Picture 43"/>
            <p:cNvPicPr>
              <a:picLocks noChangeAspect="1"/>
            </p:cNvPicPr>
            <p:nvPr/>
          </p:nvPicPr>
          <p:blipFill>
            <a:blip r:embed="rId15"/>
            <a:srcRect/>
            <a:stretch>
              <a:fillRect/>
            </a:stretch>
          </p:blipFill>
          <p:spPr>
            <a:xfrm>
              <a:off x="168740" y="2578169"/>
              <a:ext cx="356877" cy="356291"/>
            </a:xfrm>
            <a:prstGeom prst="rect">
              <a:avLst/>
            </a:prstGeom>
          </p:spPr>
        </p:pic>
        <p:sp>
          <p:nvSpPr>
            <p:cNvPr id="44" name="TextBox 44"/>
            <p:cNvSpPr txBox="1"/>
            <p:nvPr/>
          </p:nvSpPr>
          <p:spPr>
            <a:xfrm>
              <a:off x="1131496" y="885284"/>
              <a:ext cx="6498369" cy="482255"/>
            </a:xfrm>
            <a:prstGeom prst="rect">
              <a:avLst/>
            </a:prstGeom>
          </p:spPr>
          <p:txBody>
            <a:bodyPr lIns="0" tIns="0" rIns="0" bIns="0" rtlCol="0" anchor="t">
              <a:spAutoFit/>
            </a:bodyPr>
            <a:lstStyle/>
            <a:p>
              <a:pPr>
                <a:lnSpc>
                  <a:spcPts val="3124"/>
                </a:lnSpc>
              </a:pPr>
              <a:r>
                <a:rPr lang="en-US" sz="2231">
                  <a:solidFill>
                    <a:srgbClr val="000000"/>
                  </a:solidFill>
                  <a:latin typeface="Montserrat Bold"/>
                </a:rPr>
                <a:t>https://www.berkshirelsip.co.uk</a:t>
              </a:r>
            </a:p>
          </p:txBody>
        </p:sp>
        <p:sp>
          <p:nvSpPr>
            <p:cNvPr id="45" name="TextBox 45"/>
            <p:cNvSpPr txBox="1"/>
            <p:nvPr/>
          </p:nvSpPr>
          <p:spPr>
            <a:xfrm>
              <a:off x="1131496" y="82238"/>
              <a:ext cx="6212043" cy="482255"/>
            </a:xfrm>
            <a:prstGeom prst="rect">
              <a:avLst/>
            </a:prstGeom>
          </p:spPr>
          <p:txBody>
            <a:bodyPr lIns="0" tIns="0" rIns="0" bIns="0" rtlCol="0" anchor="t">
              <a:spAutoFit/>
            </a:bodyPr>
            <a:lstStyle/>
            <a:p>
              <a:pPr>
                <a:lnSpc>
                  <a:spcPts val="3124"/>
                </a:lnSpc>
              </a:pPr>
              <a:r>
                <a:rPr lang="en-US" sz="2231">
                  <a:solidFill>
                    <a:srgbClr val="000000"/>
                  </a:solidFill>
                  <a:latin typeface="Montserrat Bold"/>
                </a:rPr>
                <a:t>TVBerksLSIP@tvchamber.co.uk</a:t>
              </a:r>
            </a:p>
          </p:txBody>
        </p:sp>
        <p:sp>
          <p:nvSpPr>
            <p:cNvPr id="46" name="TextBox 46"/>
            <p:cNvSpPr txBox="1"/>
            <p:nvPr/>
          </p:nvSpPr>
          <p:spPr>
            <a:xfrm>
              <a:off x="1131496" y="2491375"/>
              <a:ext cx="6212043" cy="482255"/>
            </a:xfrm>
            <a:prstGeom prst="rect">
              <a:avLst/>
            </a:prstGeom>
          </p:spPr>
          <p:txBody>
            <a:bodyPr lIns="0" tIns="0" rIns="0" bIns="0" rtlCol="0" anchor="t">
              <a:spAutoFit/>
            </a:bodyPr>
            <a:lstStyle/>
            <a:p>
              <a:pPr>
                <a:lnSpc>
                  <a:spcPts val="3124"/>
                </a:lnSpc>
              </a:pPr>
              <a:r>
                <a:rPr lang="en-US" sz="2231">
                  <a:solidFill>
                    <a:srgbClr val="000000"/>
                  </a:solidFill>
                  <a:latin typeface="Montserrat Bold"/>
                </a:rPr>
                <a:t>Berksire LSIP</a:t>
              </a:r>
            </a:p>
          </p:txBody>
        </p:sp>
        <p:sp>
          <p:nvSpPr>
            <p:cNvPr id="47" name="TextBox 47"/>
            <p:cNvSpPr txBox="1"/>
            <p:nvPr/>
          </p:nvSpPr>
          <p:spPr>
            <a:xfrm>
              <a:off x="1131496" y="1688329"/>
              <a:ext cx="5061252" cy="482255"/>
            </a:xfrm>
            <a:prstGeom prst="rect">
              <a:avLst/>
            </a:prstGeom>
          </p:spPr>
          <p:txBody>
            <a:bodyPr lIns="0" tIns="0" rIns="0" bIns="0" rtlCol="0" anchor="t">
              <a:spAutoFit/>
            </a:bodyPr>
            <a:lstStyle/>
            <a:p>
              <a:pPr>
                <a:lnSpc>
                  <a:spcPts val="3124"/>
                </a:lnSpc>
              </a:pPr>
              <a:r>
                <a:rPr lang="en-US" sz="2231">
                  <a:solidFill>
                    <a:srgbClr val="000000"/>
                  </a:solidFill>
                  <a:latin typeface="Montserrat Bold"/>
                </a:rPr>
                <a:t>@BerksLsip</a:t>
              </a:r>
            </a:p>
          </p:txBody>
        </p:sp>
      </p:grpSp>
      <p:grpSp>
        <p:nvGrpSpPr>
          <p:cNvPr id="48" name="Group 48"/>
          <p:cNvGrpSpPr/>
          <p:nvPr/>
        </p:nvGrpSpPr>
        <p:grpSpPr>
          <a:xfrm>
            <a:off x="9509652" y="5164503"/>
            <a:ext cx="6283961" cy="2328381"/>
            <a:chOff x="0" y="0"/>
            <a:chExt cx="8378614" cy="3104507"/>
          </a:xfrm>
        </p:grpSpPr>
        <p:pic>
          <p:nvPicPr>
            <p:cNvPr id="49" name="Picture 4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694584" cy="694584"/>
            </a:xfrm>
            <a:prstGeom prst="rect">
              <a:avLst/>
            </a:prstGeom>
          </p:spPr>
        </p:pic>
        <p:pic>
          <p:nvPicPr>
            <p:cNvPr id="50" name="Picture 5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4992" y="190004"/>
              <a:ext cx="404599" cy="314576"/>
            </a:xfrm>
            <a:prstGeom prst="rect">
              <a:avLst/>
            </a:prstGeom>
          </p:spPr>
        </p:pic>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0" y="808003"/>
              <a:ext cx="694584" cy="694584"/>
            </a:xfrm>
            <a:prstGeom prst="rect">
              <a:avLst/>
            </a:prstGeom>
          </p:spPr>
        </p:pic>
        <p:pic>
          <p:nvPicPr>
            <p:cNvPr id="52" name="Picture 5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1608963"/>
              <a:ext cx="694584" cy="694584"/>
            </a:xfrm>
            <a:prstGeom prst="rect">
              <a:avLst/>
            </a:prstGeom>
          </p:spPr>
        </p:pic>
        <p:pic>
          <p:nvPicPr>
            <p:cNvPr id="53" name="Picture 53"/>
            <p:cNvPicPr>
              <a:picLocks noChangeAspect="1"/>
            </p:cNvPicPr>
            <p:nvPr/>
          </p:nvPicPr>
          <p:blipFill>
            <a:blip r:embed="rId14"/>
            <a:srcRect/>
            <a:stretch>
              <a:fillRect/>
            </a:stretch>
          </p:blipFill>
          <p:spPr>
            <a:xfrm>
              <a:off x="149500" y="1795549"/>
              <a:ext cx="395583" cy="321412"/>
            </a:xfrm>
            <a:prstGeom prst="rect">
              <a:avLst/>
            </a:prstGeom>
          </p:spPr>
        </p:pic>
        <p:pic>
          <p:nvPicPr>
            <p:cNvPr id="54" name="Picture 5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2409924"/>
              <a:ext cx="694584" cy="694584"/>
            </a:xfrm>
            <a:prstGeom prst="rect">
              <a:avLst/>
            </a:prstGeom>
          </p:spPr>
        </p:pic>
        <p:pic>
          <p:nvPicPr>
            <p:cNvPr id="55" name="Picture 55"/>
            <p:cNvPicPr>
              <a:picLocks noChangeAspect="1"/>
            </p:cNvPicPr>
            <p:nvPr/>
          </p:nvPicPr>
          <p:blipFill>
            <a:blip r:embed="rId15"/>
            <a:srcRect/>
            <a:stretch>
              <a:fillRect/>
            </a:stretch>
          </p:blipFill>
          <p:spPr>
            <a:xfrm>
              <a:off x="168795" y="2579012"/>
              <a:ext cx="356994" cy="356408"/>
            </a:xfrm>
            <a:prstGeom prst="rect">
              <a:avLst/>
            </a:prstGeom>
          </p:spPr>
        </p:pic>
        <p:sp>
          <p:nvSpPr>
            <p:cNvPr id="56" name="TextBox 56"/>
            <p:cNvSpPr txBox="1"/>
            <p:nvPr/>
          </p:nvSpPr>
          <p:spPr>
            <a:xfrm>
              <a:off x="1131866" y="885589"/>
              <a:ext cx="7246748" cy="482397"/>
            </a:xfrm>
            <a:prstGeom prst="rect">
              <a:avLst/>
            </a:prstGeom>
          </p:spPr>
          <p:txBody>
            <a:bodyPr lIns="0" tIns="0" rIns="0" bIns="0" rtlCol="0" anchor="t">
              <a:spAutoFit/>
            </a:bodyPr>
            <a:lstStyle/>
            <a:p>
              <a:pPr>
                <a:lnSpc>
                  <a:spcPts val="3125"/>
                </a:lnSpc>
              </a:pPr>
              <a:r>
                <a:rPr lang="en-US" sz="2232">
                  <a:solidFill>
                    <a:srgbClr val="000000"/>
                  </a:solidFill>
                  <a:latin typeface="Montserrat Bold"/>
                </a:rPr>
                <a:t>https://www.oxfordshirelsip.co.uk</a:t>
              </a:r>
            </a:p>
          </p:txBody>
        </p:sp>
        <p:sp>
          <p:nvSpPr>
            <p:cNvPr id="57" name="TextBox 57"/>
            <p:cNvSpPr txBox="1"/>
            <p:nvPr/>
          </p:nvSpPr>
          <p:spPr>
            <a:xfrm>
              <a:off x="1131866" y="82281"/>
              <a:ext cx="6214073" cy="482397"/>
            </a:xfrm>
            <a:prstGeom prst="rect">
              <a:avLst/>
            </a:prstGeom>
          </p:spPr>
          <p:txBody>
            <a:bodyPr lIns="0" tIns="0" rIns="0" bIns="0" rtlCol="0" anchor="t">
              <a:spAutoFit/>
            </a:bodyPr>
            <a:lstStyle/>
            <a:p>
              <a:pPr>
                <a:lnSpc>
                  <a:spcPts val="3125"/>
                </a:lnSpc>
              </a:pPr>
              <a:r>
                <a:rPr lang="en-US" sz="2232">
                  <a:solidFill>
                    <a:srgbClr val="000000"/>
                  </a:solidFill>
                  <a:latin typeface="Montserrat Bold"/>
                </a:rPr>
                <a:t>TVOxonLSIP@tvchamber.co.uk</a:t>
              </a:r>
            </a:p>
          </p:txBody>
        </p:sp>
        <p:sp>
          <p:nvSpPr>
            <p:cNvPr id="58" name="TextBox 58"/>
            <p:cNvSpPr txBox="1"/>
            <p:nvPr/>
          </p:nvSpPr>
          <p:spPr>
            <a:xfrm>
              <a:off x="1131866" y="2492205"/>
              <a:ext cx="6214073" cy="482397"/>
            </a:xfrm>
            <a:prstGeom prst="rect">
              <a:avLst/>
            </a:prstGeom>
          </p:spPr>
          <p:txBody>
            <a:bodyPr lIns="0" tIns="0" rIns="0" bIns="0" rtlCol="0" anchor="t">
              <a:spAutoFit/>
            </a:bodyPr>
            <a:lstStyle/>
            <a:p>
              <a:pPr>
                <a:lnSpc>
                  <a:spcPts val="3125"/>
                </a:lnSpc>
              </a:pPr>
              <a:r>
                <a:rPr lang="en-US" sz="2232">
                  <a:solidFill>
                    <a:srgbClr val="000000"/>
                  </a:solidFill>
                  <a:latin typeface="Montserrat Bold"/>
                </a:rPr>
                <a:t>Oxfordsire LSIP</a:t>
              </a:r>
            </a:p>
          </p:txBody>
        </p:sp>
        <p:sp>
          <p:nvSpPr>
            <p:cNvPr id="59" name="TextBox 59"/>
            <p:cNvSpPr txBox="1"/>
            <p:nvPr/>
          </p:nvSpPr>
          <p:spPr>
            <a:xfrm>
              <a:off x="1131866" y="1688897"/>
              <a:ext cx="5062906" cy="482397"/>
            </a:xfrm>
            <a:prstGeom prst="rect">
              <a:avLst/>
            </a:prstGeom>
          </p:spPr>
          <p:txBody>
            <a:bodyPr lIns="0" tIns="0" rIns="0" bIns="0" rtlCol="0" anchor="t">
              <a:spAutoFit/>
            </a:bodyPr>
            <a:lstStyle/>
            <a:p>
              <a:pPr>
                <a:lnSpc>
                  <a:spcPts val="3125"/>
                </a:lnSpc>
              </a:pPr>
              <a:r>
                <a:rPr lang="en-US" sz="2232">
                  <a:solidFill>
                    <a:srgbClr val="000000"/>
                  </a:solidFill>
                  <a:latin typeface="Montserrat Bold"/>
                </a:rPr>
                <a:t>@OxLsip</a:t>
              </a:r>
            </a:p>
          </p:txBody>
        </p:sp>
      </p:grpSp>
      <p:sp>
        <p:nvSpPr>
          <p:cNvPr id="60" name="TextBox 60"/>
          <p:cNvSpPr txBox="1"/>
          <p:nvPr/>
        </p:nvSpPr>
        <p:spPr>
          <a:xfrm>
            <a:off x="1028700" y="1238250"/>
            <a:ext cx="7937762" cy="1517399"/>
          </a:xfrm>
          <a:prstGeom prst="rect">
            <a:avLst/>
          </a:prstGeom>
        </p:spPr>
        <p:txBody>
          <a:bodyPr lIns="0" tIns="0" rIns="0" bIns="0" rtlCol="0" anchor="t">
            <a:spAutoFit/>
          </a:bodyPr>
          <a:lstStyle/>
          <a:p>
            <a:pPr>
              <a:lnSpc>
                <a:spcPts val="11365"/>
              </a:lnSpc>
            </a:pPr>
            <a:r>
              <a:rPr lang="en-US" sz="11365" spc="568">
                <a:solidFill>
                  <a:srgbClr val="000000"/>
                </a:solidFill>
                <a:latin typeface="Bebas Neue"/>
              </a:rPr>
              <a:t>CONTACT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2959216"/>
            <a:ext cx="15140572" cy="4616648"/>
          </a:xfrm>
          <a:prstGeom prst="rect">
            <a:avLst/>
          </a:prstGeom>
        </p:spPr>
        <p:txBody>
          <a:bodyPr lIns="0" tIns="0" rIns="0" bIns="0" rtlCol="0" anchor="t">
            <a:spAutoFit/>
          </a:bodyPr>
          <a:lstStyle/>
          <a:p>
            <a:pPr marL="647700" lvl="1" indent="-323850">
              <a:lnSpc>
                <a:spcPts val="3600"/>
              </a:lnSpc>
              <a:buFont typeface="Arial"/>
              <a:buChar char="•"/>
            </a:pPr>
            <a:r>
              <a:rPr lang="en-US" sz="3000" dirty="0">
                <a:solidFill>
                  <a:srgbClr val="000000"/>
                </a:solidFill>
                <a:latin typeface="Montserrat"/>
              </a:rPr>
              <a:t>Communicate the voice of local business, loudly and coherently, to influence change in the local education and training offer.</a:t>
            </a:r>
          </a:p>
          <a:p>
            <a:pPr>
              <a:lnSpc>
                <a:spcPts val="3600"/>
              </a:lnSpc>
            </a:pPr>
            <a:endParaRPr lang="en-US" sz="3000" dirty="0">
              <a:solidFill>
                <a:srgbClr val="000000"/>
              </a:solidFill>
              <a:latin typeface="Montserrat"/>
            </a:endParaRPr>
          </a:p>
          <a:p>
            <a:pPr marL="647700" lvl="1" indent="-323850">
              <a:lnSpc>
                <a:spcPts val="3600"/>
              </a:lnSpc>
              <a:buFont typeface="Arial"/>
              <a:buChar char="•"/>
            </a:pPr>
            <a:r>
              <a:rPr lang="en-US" sz="3000" dirty="0">
                <a:solidFill>
                  <a:srgbClr val="000000"/>
                </a:solidFill>
                <a:latin typeface="Montserrat"/>
              </a:rPr>
              <a:t>Identify priorities for change in local education and training offer.</a:t>
            </a:r>
          </a:p>
          <a:p>
            <a:pPr>
              <a:lnSpc>
                <a:spcPts val="3600"/>
              </a:lnSpc>
            </a:pPr>
            <a:endParaRPr lang="en-US" sz="3000" dirty="0">
              <a:solidFill>
                <a:srgbClr val="000000"/>
              </a:solidFill>
              <a:latin typeface="Montserrat"/>
            </a:endParaRPr>
          </a:p>
          <a:p>
            <a:pPr marL="647700" lvl="1" indent="-323850">
              <a:lnSpc>
                <a:spcPts val="3600"/>
              </a:lnSpc>
              <a:buFont typeface="Arial"/>
              <a:buChar char="•"/>
            </a:pPr>
            <a:r>
              <a:rPr lang="en-US" sz="3000" dirty="0">
                <a:solidFill>
                  <a:srgbClr val="000000"/>
                </a:solidFill>
                <a:latin typeface="Montserrat"/>
              </a:rPr>
              <a:t>Develop long-lasting systems and structures to strengthen the collaboration between local business and training providers, to provide better skills solutions.</a:t>
            </a:r>
          </a:p>
          <a:p>
            <a:pPr>
              <a:lnSpc>
                <a:spcPts val="3600"/>
              </a:lnSpc>
            </a:pPr>
            <a:endParaRPr lang="en-US" sz="3000" dirty="0">
              <a:solidFill>
                <a:srgbClr val="000000"/>
              </a:solidFill>
              <a:latin typeface="Montserrat"/>
            </a:endParaRPr>
          </a:p>
          <a:p>
            <a:pPr>
              <a:lnSpc>
                <a:spcPts val="3600"/>
              </a:lnSpc>
            </a:pPr>
            <a:r>
              <a:rPr lang="en-US" sz="3000" dirty="0">
                <a:solidFill>
                  <a:srgbClr val="000000"/>
                </a:solidFill>
                <a:latin typeface="Montserrat Bold"/>
              </a:rPr>
              <a:t>To amplify the Thames Valley Business Voice in skills policy</a:t>
            </a:r>
          </a:p>
        </p:txBody>
      </p:sp>
      <p:sp>
        <p:nvSpPr>
          <p:cNvPr id="7" name="TextBox 7"/>
          <p:cNvSpPr txBox="1"/>
          <p:nvPr/>
        </p:nvSpPr>
        <p:spPr>
          <a:xfrm>
            <a:off x="1028700" y="1228725"/>
            <a:ext cx="7937762" cy="1469142"/>
          </a:xfrm>
          <a:prstGeom prst="rect">
            <a:avLst/>
          </a:prstGeom>
        </p:spPr>
        <p:txBody>
          <a:bodyPr lIns="0" tIns="0" rIns="0" bIns="0" rtlCol="0" anchor="t">
            <a:spAutoFit/>
          </a:bodyPr>
          <a:lstStyle/>
          <a:p>
            <a:pPr>
              <a:lnSpc>
                <a:spcPts val="10965"/>
              </a:lnSpc>
            </a:pPr>
            <a:r>
              <a:rPr lang="en-US" sz="10965" spc="548">
                <a:solidFill>
                  <a:srgbClr val="000000"/>
                </a:solidFill>
                <a:latin typeface="Bebas Neue"/>
              </a:rPr>
              <a:t>PURPOSE</a:t>
            </a:r>
          </a:p>
        </p:txBody>
      </p:sp>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81300"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2959216"/>
            <a:ext cx="16230600" cy="2743200"/>
          </a:xfrm>
          <a:prstGeom prst="rect">
            <a:avLst/>
          </a:prstGeom>
        </p:spPr>
        <p:txBody>
          <a:bodyPr lIns="0" tIns="0" rIns="0" bIns="0" rtlCol="0" anchor="t">
            <a:spAutoFit/>
          </a:bodyPr>
          <a:lstStyle/>
          <a:p>
            <a:pPr marL="647700" lvl="1" indent="-323850">
              <a:lnSpc>
                <a:spcPts val="3600"/>
              </a:lnSpc>
              <a:buFont typeface="Arial"/>
              <a:buChar char="•"/>
            </a:pPr>
            <a:r>
              <a:rPr lang="en-US" sz="3000" dirty="0">
                <a:solidFill>
                  <a:srgbClr val="000000"/>
                </a:solidFill>
                <a:latin typeface="Montserrat"/>
              </a:rPr>
              <a:t>The following slides do not set out the entire and eventual content of the LSIPs; background data work and conversations with employers continue.</a:t>
            </a:r>
          </a:p>
          <a:p>
            <a:pPr>
              <a:lnSpc>
                <a:spcPts val="3600"/>
              </a:lnSpc>
            </a:pPr>
            <a:endParaRPr lang="en-US" sz="3000" dirty="0">
              <a:solidFill>
                <a:srgbClr val="000000"/>
              </a:solidFill>
              <a:latin typeface="Montserrat"/>
            </a:endParaRPr>
          </a:p>
          <a:p>
            <a:pPr marL="647700" lvl="1" indent="-323850">
              <a:lnSpc>
                <a:spcPts val="3600"/>
              </a:lnSpc>
              <a:buFont typeface="Arial"/>
              <a:buChar char="•"/>
            </a:pPr>
            <a:r>
              <a:rPr lang="en-US" sz="3000" dirty="0">
                <a:solidFill>
                  <a:srgbClr val="000000"/>
                </a:solidFill>
                <a:latin typeface="Montserrat"/>
              </a:rPr>
              <a:t>This presentation sets out the emerging high level priorities, and what we have found out so far. All feedback is welcome as we continue to develop these themes and actions.</a:t>
            </a:r>
          </a:p>
        </p:txBody>
      </p:sp>
      <p:sp>
        <p:nvSpPr>
          <p:cNvPr id="7" name="TextBox 7"/>
          <p:cNvSpPr txBox="1"/>
          <p:nvPr/>
        </p:nvSpPr>
        <p:spPr>
          <a:xfrm>
            <a:off x="1028700" y="1228725"/>
            <a:ext cx="7937762" cy="1469142"/>
          </a:xfrm>
          <a:prstGeom prst="rect">
            <a:avLst/>
          </a:prstGeom>
        </p:spPr>
        <p:txBody>
          <a:bodyPr lIns="0" tIns="0" rIns="0" bIns="0" rtlCol="0" anchor="t">
            <a:spAutoFit/>
          </a:bodyPr>
          <a:lstStyle/>
          <a:p>
            <a:pPr>
              <a:lnSpc>
                <a:spcPts val="10965"/>
              </a:lnSpc>
            </a:pPr>
            <a:r>
              <a:rPr lang="en-US" sz="10965" spc="548">
                <a:solidFill>
                  <a:srgbClr val="000000"/>
                </a:solidFill>
                <a:latin typeface="Bebas Neue"/>
              </a:rPr>
              <a:t>LSIP</a:t>
            </a:r>
          </a:p>
        </p:txBody>
      </p:sp>
      <p:grpSp>
        <p:nvGrpSpPr>
          <p:cNvPr id="8" name="Group 8"/>
          <p:cNvGrpSpPr/>
          <p:nvPr/>
        </p:nvGrpSpPr>
        <p:grpSpPr>
          <a:xfrm>
            <a:off x="14025719" y="1028700"/>
            <a:ext cx="2834112" cy="775589"/>
            <a:chOff x="0" y="0"/>
            <a:chExt cx="3778816" cy="1034118"/>
          </a:xfrm>
        </p:grpSpPr>
        <p:sp>
          <p:nvSpPr>
            <p:cNvPr id="9" name="TextBox 9"/>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0" name="Group 10"/>
            <p:cNvGrpSpPr/>
            <p:nvPr/>
          </p:nvGrpSpPr>
          <p:grpSpPr>
            <a:xfrm>
              <a:off x="113068" y="69678"/>
              <a:ext cx="855309" cy="85530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2" name="TextBox 12"/>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4" name="Group 14"/>
            <p:cNvGrpSpPr/>
            <p:nvPr/>
          </p:nvGrpSpPr>
          <p:grpSpPr>
            <a:xfrm>
              <a:off x="0" y="0"/>
              <a:ext cx="622467" cy="62246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7" name="Group 17"/>
            <p:cNvGrpSpPr/>
            <p:nvPr/>
          </p:nvGrpSpPr>
          <p:grpSpPr>
            <a:xfrm>
              <a:off x="343959" y="411651"/>
              <a:ext cx="622467" cy="62246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0" name="TextBox 20"/>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1" name="TextBox 21"/>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2" name="Picture 22"/>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3" name="Group 23"/>
          <p:cNvGrpSpPr/>
          <p:nvPr/>
        </p:nvGrpSpPr>
        <p:grpSpPr>
          <a:xfrm>
            <a:off x="14025719" y="1993128"/>
            <a:ext cx="3233581" cy="775589"/>
            <a:chOff x="0" y="0"/>
            <a:chExt cx="4311441" cy="1034118"/>
          </a:xfrm>
        </p:grpSpPr>
        <p:grpSp>
          <p:nvGrpSpPr>
            <p:cNvPr id="24" name="Group 24"/>
            <p:cNvGrpSpPr/>
            <p:nvPr/>
          </p:nvGrpSpPr>
          <p:grpSpPr>
            <a:xfrm>
              <a:off x="113068" y="69678"/>
              <a:ext cx="855309" cy="8553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6" name="TextBox 26"/>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8" name="Group 28"/>
            <p:cNvGrpSpPr/>
            <p:nvPr/>
          </p:nvGrpSpPr>
          <p:grpSpPr>
            <a:xfrm>
              <a:off x="0" y="0"/>
              <a:ext cx="622467" cy="62246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1" name="Group 31"/>
            <p:cNvGrpSpPr/>
            <p:nvPr/>
          </p:nvGrpSpPr>
          <p:grpSpPr>
            <a:xfrm>
              <a:off x="343959" y="411651"/>
              <a:ext cx="622467" cy="622467"/>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5"/>
            <a:srcRect/>
            <a:stretch>
              <a:fillRect/>
            </a:stretch>
          </p:blipFill>
          <p:spPr>
            <a:xfrm>
              <a:off x="101537" y="178175"/>
              <a:ext cx="520930" cy="719611"/>
            </a:xfrm>
            <a:prstGeom prst="rect">
              <a:avLst/>
            </a:prstGeom>
          </p:spPr>
        </p:pic>
        <p:sp>
          <p:nvSpPr>
            <p:cNvPr id="35" name="TextBox 35"/>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6" name="TextBox 36"/>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7" name="TextBox 37"/>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69233" y="2959216"/>
            <a:ext cx="895535" cy="89553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29531" y="2959216"/>
            <a:ext cx="895535" cy="89553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69233" y="5143500"/>
            <a:ext cx="895535" cy="8955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29531" y="5143500"/>
            <a:ext cx="895535" cy="895535"/>
          </a:xfrm>
          <a:prstGeom prst="rect">
            <a:avLst/>
          </a:prstGeom>
        </p:spPr>
      </p:pic>
      <p:sp>
        <p:nvSpPr>
          <p:cNvPr id="10" name="TextBox 10"/>
          <p:cNvSpPr txBox="1"/>
          <p:nvPr/>
        </p:nvSpPr>
        <p:spPr>
          <a:xfrm>
            <a:off x="3064794" y="2968741"/>
            <a:ext cx="5356855" cy="1333500"/>
          </a:xfrm>
          <a:prstGeom prst="rect">
            <a:avLst/>
          </a:prstGeom>
        </p:spPr>
        <p:txBody>
          <a:bodyPr lIns="0" tIns="0" rIns="0" bIns="0" rtlCol="0" anchor="t">
            <a:spAutoFit/>
          </a:bodyPr>
          <a:lstStyle/>
          <a:p>
            <a:pPr>
              <a:lnSpc>
                <a:spcPts val="3599"/>
              </a:lnSpc>
            </a:pPr>
            <a:r>
              <a:rPr lang="en-US" sz="2999">
                <a:solidFill>
                  <a:srgbClr val="000000"/>
                </a:solidFill>
                <a:latin typeface="Montserrat"/>
              </a:rPr>
              <a:t>Engaged with over 500 employers</a:t>
            </a:r>
          </a:p>
          <a:p>
            <a:pPr>
              <a:lnSpc>
                <a:spcPts val="3599"/>
              </a:lnSpc>
            </a:pPr>
            <a:endParaRPr lang="en-US" sz="2999">
              <a:solidFill>
                <a:srgbClr val="000000"/>
              </a:solidFill>
              <a:latin typeface="Montserrat"/>
            </a:endParaRPr>
          </a:p>
        </p:txBody>
      </p:sp>
      <p:sp>
        <p:nvSpPr>
          <p:cNvPr id="11" name="TextBox 11"/>
          <p:cNvSpPr txBox="1"/>
          <p:nvPr/>
        </p:nvSpPr>
        <p:spPr>
          <a:xfrm>
            <a:off x="3064794" y="5153025"/>
            <a:ext cx="5518588" cy="2749599"/>
          </a:xfrm>
          <a:prstGeom prst="rect">
            <a:avLst/>
          </a:prstGeom>
        </p:spPr>
        <p:txBody>
          <a:bodyPr lIns="0" tIns="0" rIns="0" bIns="0" rtlCol="0" anchor="t">
            <a:spAutoFit/>
          </a:bodyPr>
          <a:lstStyle/>
          <a:p>
            <a:pPr>
              <a:lnSpc>
                <a:spcPts val="3599"/>
              </a:lnSpc>
            </a:pPr>
            <a:r>
              <a:rPr lang="en-US" sz="2999" dirty="0">
                <a:solidFill>
                  <a:srgbClr val="000000"/>
                </a:solidFill>
                <a:latin typeface="Montserrat"/>
              </a:rPr>
              <a:t>Worked with partners such as Trade Bodies, Careers providers and other Employer Representative Bodies</a:t>
            </a:r>
          </a:p>
          <a:p>
            <a:pPr>
              <a:lnSpc>
                <a:spcPts val="3599"/>
              </a:lnSpc>
            </a:pPr>
            <a:endParaRPr lang="en-US" sz="2999" dirty="0">
              <a:solidFill>
                <a:srgbClr val="000000"/>
              </a:solidFill>
              <a:latin typeface="Montserrat"/>
            </a:endParaRPr>
          </a:p>
        </p:txBody>
      </p:sp>
      <p:sp>
        <p:nvSpPr>
          <p:cNvPr id="12" name="TextBox 12"/>
          <p:cNvSpPr txBox="1"/>
          <p:nvPr/>
        </p:nvSpPr>
        <p:spPr>
          <a:xfrm>
            <a:off x="10125092" y="2968927"/>
            <a:ext cx="5764713" cy="1781175"/>
          </a:xfrm>
          <a:prstGeom prst="rect">
            <a:avLst/>
          </a:prstGeom>
        </p:spPr>
        <p:txBody>
          <a:bodyPr lIns="0" tIns="0" rIns="0" bIns="0" rtlCol="0" anchor="t">
            <a:spAutoFit/>
          </a:bodyPr>
          <a:lstStyle/>
          <a:p>
            <a:pPr>
              <a:lnSpc>
                <a:spcPts val="3599"/>
              </a:lnSpc>
            </a:pPr>
            <a:r>
              <a:rPr lang="en-US" sz="2999">
                <a:solidFill>
                  <a:srgbClr val="000000"/>
                </a:solidFill>
                <a:latin typeface="Montserrat"/>
              </a:rPr>
              <a:t>Worked with the LEPs to provide, update and analyse local economic and skills data</a:t>
            </a:r>
          </a:p>
          <a:p>
            <a:pPr>
              <a:lnSpc>
                <a:spcPts val="3599"/>
              </a:lnSpc>
            </a:pPr>
            <a:endParaRPr lang="en-US" sz="2999">
              <a:solidFill>
                <a:srgbClr val="000000"/>
              </a:solidFill>
              <a:latin typeface="Montserrat"/>
            </a:endParaRPr>
          </a:p>
        </p:txBody>
      </p:sp>
      <p:sp>
        <p:nvSpPr>
          <p:cNvPr id="13" name="TextBox 13"/>
          <p:cNvSpPr txBox="1"/>
          <p:nvPr/>
        </p:nvSpPr>
        <p:spPr>
          <a:xfrm>
            <a:off x="10124507" y="5153025"/>
            <a:ext cx="5518003" cy="1781175"/>
          </a:xfrm>
          <a:prstGeom prst="rect">
            <a:avLst/>
          </a:prstGeom>
        </p:spPr>
        <p:txBody>
          <a:bodyPr lIns="0" tIns="0" rIns="0" bIns="0" rtlCol="0" anchor="t">
            <a:spAutoFit/>
          </a:bodyPr>
          <a:lstStyle/>
          <a:p>
            <a:pPr>
              <a:lnSpc>
                <a:spcPts val="3599"/>
              </a:lnSpc>
            </a:pPr>
            <a:r>
              <a:rPr lang="en-US" sz="2999">
                <a:solidFill>
                  <a:srgbClr val="000000"/>
                </a:solidFill>
                <a:latin typeface="Montserrat"/>
              </a:rPr>
              <a:t>Commissioned further research with the University of Reading</a:t>
            </a:r>
          </a:p>
          <a:p>
            <a:pPr>
              <a:lnSpc>
                <a:spcPts val="3599"/>
              </a:lnSpc>
            </a:pPr>
            <a:endParaRPr lang="en-US" sz="2999">
              <a:solidFill>
                <a:srgbClr val="000000"/>
              </a:solidFill>
              <a:latin typeface="Montserrat"/>
            </a:endParaRPr>
          </a:p>
        </p:txBody>
      </p:sp>
      <p:sp>
        <p:nvSpPr>
          <p:cNvPr id="14" name="TextBox 14"/>
          <p:cNvSpPr txBox="1"/>
          <p:nvPr/>
        </p:nvSpPr>
        <p:spPr>
          <a:xfrm>
            <a:off x="1028700" y="1228725"/>
            <a:ext cx="12451655" cy="1469142"/>
          </a:xfrm>
          <a:prstGeom prst="rect">
            <a:avLst/>
          </a:prstGeom>
        </p:spPr>
        <p:txBody>
          <a:bodyPr lIns="0" tIns="0" rIns="0" bIns="0" rtlCol="0" anchor="t">
            <a:spAutoFit/>
          </a:bodyPr>
          <a:lstStyle/>
          <a:p>
            <a:pPr>
              <a:lnSpc>
                <a:spcPts val="10965"/>
              </a:lnSpc>
            </a:pPr>
            <a:r>
              <a:rPr lang="en-US" sz="10965" spc="548">
                <a:solidFill>
                  <a:srgbClr val="000000"/>
                </a:solidFill>
                <a:latin typeface="Bebas Neue"/>
              </a:rPr>
              <a:t>ACCOMPLISHMENTS</a:t>
            </a:r>
          </a:p>
        </p:txBody>
      </p:sp>
      <p:grpSp>
        <p:nvGrpSpPr>
          <p:cNvPr id="15" name="Group 15"/>
          <p:cNvGrpSpPr/>
          <p:nvPr/>
        </p:nvGrpSpPr>
        <p:grpSpPr>
          <a:xfrm>
            <a:off x="14025719" y="1028700"/>
            <a:ext cx="2834112" cy="775589"/>
            <a:chOff x="0" y="0"/>
            <a:chExt cx="3778816" cy="1034118"/>
          </a:xfrm>
        </p:grpSpPr>
        <p:sp>
          <p:nvSpPr>
            <p:cNvPr id="16" name="TextBox 16"/>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7" name="Group 17"/>
            <p:cNvGrpSpPr/>
            <p:nvPr/>
          </p:nvGrpSpPr>
          <p:grpSpPr>
            <a:xfrm>
              <a:off x="113068" y="69678"/>
              <a:ext cx="855309" cy="855309"/>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9" name="TextBox 19"/>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102860"/>
              <a:ext cx="769076" cy="870242"/>
            </a:xfrm>
            <a:prstGeom prst="rect">
              <a:avLst/>
            </a:prstGeom>
          </p:spPr>
        </p:pic>
        <p:grpSp>
          <p:nvGrpSpPr>
            <p:cNvPr id="21" name="Group 21"/>
            <p:cNvGrpSpPr/>
            <p:nvPr/>
          </p:nvGrpSpPr>
          <p:grpSpPr>
            <a:xfrm>
              <a:off x="0" y="0"/>
              <a:ext cx="622467" cy="62246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23" name="TextBox 2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24" name="Group 24"/>
            <p:cNvGrpSpPr/>
            <p:nvPr/>
          </p:nvGrpSpPr>
          <p:grpSpPr>
            <a:xfrm>
              <a:off x="343959" y="411651"/>
              <a:ext cx="622467" cy="62246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6" name="TextBox 2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7" name="TextBox 27"/>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8" name="TextBox 28"/>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9" name="Picture 29"/>
            <p:cNvPicPr>
              <a:picLocks noChangeAspect="1"/>
            </p:cNvPicPr>
            <p:nvPr/>
          </p:nvPicPr>
          <p:blipFill>
            <a:blip r:embed="rId13"/>
            <a:srcRect/>
            <a:stretch>
              <a:fillRect/>
            </a:stretch>
          </p:blipFill>
          <p:spPr>
            <a:xfrm>
              <a:off x="102587" y="178900"/>
              <a:ext cx="519881" cy="718161"/>
            </a:xfrm>
            <a:prstGeom prst="rect">
              <a:avLst/>
            </a:prstGeom>
          </p:spPr>
        </p:pic>
      </p:grpSp>
      <p:grpSp>
        <p:nvGrpSpPr>
          <p:cNvPr id="30" name="Group 30"/>
          <p:cNvGrpSpPr/>
          <p:nvPr/>
        </p:nvGrpSpPr>
        <p:grpSpPr>
          <a:xfrm>
            <a:off x="14025719" y="1993128"/>
            <a:ext cx="3233581" cy="775589"/>
            <a:chOff x="0" y="0"/>
            <a:chExt cx="4311441" cy="1034118"/>
          </a:xfrm>
        </p:grpSpPr>
        <p:grpSp>
          <p:nvGrpSpPr>
            <p:cNvPr id="31" name="Group 31"/>
            <p:cNvGrpSpPr/>
            <p:nvPr/>
          </p:nvGrpSpPr>
          <p:grpSpPr>
            <a:xfrm>
              <a:off x="113068" y="69678"/>
              <a:ext cx="855309" cy="855309"/>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33" name="TextBox 33"/>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102860"/>
              <a:ext cx="769076" cy="870242"/>
            </a:xfrm>
            <a:prstGeom prst="rect">
              <a:avLst/>
            </a:prstGeom>
          </p:spPr>
        </p:pic>
        <p:grpSp>
          <p:nvGrpSpPr>
            <p:cNvPr id="35" name="Group 35"/>
            <p:cNvGrpSpPr/>
            <p:nvPr/>
          </p:nvGrpSpPr>
          <p:grpSpPr>
            <a:xfrm>
              <a:off x="0" y="0"/>
              <a:ext cx="622467" cy="622467"/>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7" name="TextBox 3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8" name="Group 38"/>
            <p:cNvGrpSpPr/>
            <p:nvPr/>
          </p:nvGrpSpPr>
          <p:grpSpPr>
            <a:xfrm>
              <a:off x="343959" y="411651"/>
              <a:ext cx="622467" cy="622467"/>
              <a:chOff x="0" y="0"/>
              <a:chExt cx="812800" cy="812800"/>
            </a:xfrm>
          </p:grpSpPr>
          <p:sp>
            <p:nvSpPr>
              <p:cNvPr id="39" name="Freeform 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40" name="TextBox 4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41" name="Picture 41"/>
            <p:cNvPicPr>
              <a:picLocks noChangeAspect="1"/>
            </p:cNvPicPr>
            <p:nvPr/>
          </p:nvPicPr>
          <p:blipFill>
            <a:blip r:embed="rId13"/>
            <a:srcRect/>
            <a:stretch>
              <a:fillRect/>
            </a:stretch>
          </p:blipFill>
          <p:spPr>
            <a:xfrm>
              <a:off x="101537" y="178175"/>
              <a:ext cx="520930" cy="719611"/>
            </a:xfrm>
            <a:prstGeom prst="rect">
              <a:avLst/>
            </a:prstGeom>
          </p:spPr>
        </p:pic>
        <p:sp>
          <p:nvSpPr>
            <p:cNvPr id="42" name="TextBox 42"/>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43" name="TextBox 43"/>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44" name="TextBox 44"/>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210256" y="601824"/>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025719" y="1028700"/>
            <a:ext cx="2834112" cy="775589"/>
            <a:chOff x="0" y="0"/>
            <a:chExt cx="3778816" cy="1034118"/>
          </a:xfrm>
        </p:grpSpPr>
        <p:sp>
          <p:nvSpPr>
            <p:cNvPr id="7" name="TextBox 7"/>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8" name="Group 8"/>
            <p:cNvGrpSpPr/>
            <p:nvPr/>
          </p:nvGrpSpPr>
          <p:grpSpPr>
            <a:xfrm>
              <a:off x="113068" y="69678"/>
              <a:ext cx="855309" cy="85530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0" name="TextBox 1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2" name="Group 12"/>
            <p:cNvGrpSpPr/>
            <p:nvPr/>
          </p:nvGrpSpPr>
          <p:grpSpPr>
            <a:xfrm>
              <a:off x="0" y="0"/>
              <a:ext cx="622467" cy="622467"/>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4" name="TextBox 14"/>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5" name="Group 15"/>
            <p:cNvGrpSpPr/>
            <p:nvPr/>
          </p:nvGrpSpPr>
          <p:grpSpPr>
            <a:xfrm>
              <a:off x="343959" y="411651"/>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8" name="TextBox 18"/>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19" name="TextBox 19"/>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0" name="Picture 20"/>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1" name="Group 21"/>
          <p:cNvGrpSpPr/>
          <p:nvPr/>
        </p:nvGrpSpPr>
        <p:grpSpPr>
          <a:xfrm>
            <a:off x="14025719" y="1993128"/>
            <a:ext cx="3233581" cy="775589"/>
            <a:chOff x="0" y="0"/>
            <a:chExt cx="4311441" cy="1034118"/>
          </a:xfrm>
        </p:grpSpPr>
        <p:grpSp>
          <p:nvGrpSpPr>
            <p:cNvPr id="22" name="Group 22"/>
            <p:cNvGrpSpPr/>
            <p:nvPr/>
          </p:nvGrpSpPr>
          <p:grpSpPr>
            <a:xfrm>
              <a:off x="113068" y="69678"/>
              <a:ext cx="855309" cy="855309"/>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4" name="TextBox 2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6" name="Group 26"/>
            <p:cNvGrpSpPr/>
            <p:nvPr/>
          </p:nvGrpSpPr>
          <p:grpSpPr>
            <a:xfrm>
              <a:off x="0" y="0"/>
              <a:ext cx="622467" cy="6224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8" name="TextBox 28"/>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29" name="Group 29"/>
            <p:cNvGrpSpPr/>
            <p:nvPr/>
          </p:nvGrpSpPr>
          <p:grpSpPr>
            <a:xfrm>
              <a:off x="343959" y="411651"/>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2" name="Picture 32"/>
            <p:cNvPicPr>
              <a:picLocks noChangeAspect="1"/>
            </p:cNvPicPr>
            <p:nvPr/>
          </p:nvPicPr>
          <p:blipFill>
            <a:blip r:embed="rId5"/>
            <a:srcRect/>
            <a:stretch>
              <a:fillRect/>
            </a:stretch>
          </p:blipFill>
          <p:spPr>
            <a:xfrm>
              <a:off x="101537" y="178175"/>
              <a:ext cx="520930" cy="719611"/>
            </a:xfrm>
            <a:prstGeom prst="rect">
              <a:avLst/>
            </a:prstGeom>
          </p:spPr>
        </p:pic>
        <p:sp>
          <p:nvSpPr>
            <p:cNvPr id="33" name="TextBox 33"/>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4" name="TextBox 34"/>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5" name="TextBox 35"/>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pic>
        <p:nvPicPr>
          <p:cNvPr id="36" name="Picture 3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8082945" y="7505927"/>
            <a:ext cx="676039" cy="723036"/>
          </a:xfrm>
          <a:prstGeom prst="rect">
            <a:avLst/>
          </a:prstGeom>
        </p:spPr>
      </p:pic>
      <p:sp>
        <p:nvSpPr>
          <p:cNvPr id="37" name="TextBox 37"/>
          <p:cNvSpPr txBox="1"/>
          <p:nvPr/>
        </p:nvSpPr>
        <p:spPr>
          <a:xfrm>
            <a:off x="2872524" y="8272139"/>
            <a:ext cx="12542951" cy="1219200"/>
          </a:xfrm>
          <a:prstGeom prst="rect">
            <a:avLst/>
          </a:prstGeom>
        </p:spPr>
        <p:txBody>
          <a:bodyPr lIns="0" tIns="0" rIns="0" bIns="0" rtlCol="0" anchor="t">
            <a:spAutoFit/>
          </a:bodyPr>
          <a:lstStyle/>
          <a:p>
            <a:pPr algn="ctr">
              <a:lnSpc>
                <a:spcPts val="2400"/>
              </a:lnSpc>
            </a:pPr>
            <a:r>
              <a:rPr lang="en-US" sz="2000">
                <a:solidFill>
                  <a:srgbClr val="000000"/>
                </a:solidFill>
                <a:latin typeface="Montserrat"/>
              </a:rPr>
              <a:t>New or different Qualifications; Expansion of Training courses; </a:t>
            </a:r>
          </a:p>
          <a:p>
            <a:pPr algn="ctr">
              <a:lnSpc>
                <a:spcPts val="2400"/>
              </a:lnSpc>
            </a:pPr>
            <a:r>
              <a:rPr lang="en-US" sz="2000">
                <a:solidFill>
                  <a:srgbClr val="000000"/>
                </a:solidFill>
                <a:latin typeface="Montserrat"/>
              </a:rPr>
              <a:t>New or Different Skills, Knowledge and Behaviours in Further Education &amp; Training;</a:t>
            </a:r>
          </a:p>
          <a:p>
            <a:pPr algn="ctr">
              <a:lnSpc>
                <a:spcPts val="2400"/>
              </a:lnSpc>
            </a:pPr>
            <a:r>
              <a:rPr lang="en-US" sz="2000">
                <a:solidFill>
                  <a:srgbClr val="000000"/>
                </a:solidFill>
                <a:latin typeface="Montserrat"/>
              </a:rPr>
              <a:t>New investments in FE Education &amp; Training Capacity (e.g. Staff Training and Capital Investment) </a:t>
            </a:r>
          </a:p>
          <a:p>
            <a:pPr algn="ctr">
              <a:lnSpc>
                <a:spcPts val="2400"/>
              </a:lnSpc>
            </a:pPr>
            <a:r>
              <a:rPr lang="en-US" sz="2000">
                <a:solidFill>
                  <a:srgbClr val="000000"/>
                </a:solidFill>
                <a:latin typeface="Montserrat"/>
              </a:rPr>
              <a:t>Changes in Local Skills Systems</a:t>
            </a:r>
          </a:p>
        </p:txBody>
      </p:sp>
      <p:pic>
        <p:nvPicPr>
          <p:cNvPr id="38" name="Picture 3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9529017" y="7505927"/>
            <a:ext cx="676039" cy="723036"/>
          </a:xfrm>
          <a:prstGeom prst="rect">
            <a:avLst/>
          </a:prstGeom>
        </p:spPr>
      </p:pic>
      <p:pic>
        <p:nvPicPr>
          <p:cNvPr id="39" name="Picture 3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8805981" y="7505927"/>
            <a:ext cx="676039" cy="723036"/>
          </a:xfrm>
          <a:prstGeom prst="rect">
            <a:avLst/>
          </a:prstGeom>
        </p:spPr>
      </p:pic>
      <p:grpSp>
        <p:nvGrpSpPr>
          <p:cNvPr id="40" name="Group 40"/>
          <p:cNvGrpSpPr/>
          <p:nvPr/>
        </p:nvGrpSpPr>
        <p:grpSpPr>
          <a:xfrm>
            <a:off x="1902715" y="3015186"/>
            <a:ext cx="1573848" cy="1573848"/>
            <a:chOff x="0" y="0"/>
            <a:chExt cx="812800" cy="812800"/>
          </a:xfrm>
        </p:grpSpPr>
        <p:sp>
          <p:nvSpPr>
            <p:cNvPr id="41" name="Freeform 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42" name="TextBox 42"/>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INWARD INVESTMENT</a:t>
              </a:r>
            </a:p>
          </p:txBody>
        </p:sp>
      </p:grpSp>
      <p:sp>
        <p:nvSpPr>
          <p:cNvPr id="43" name="TextBox 43"/>
          <p:cNvSpPr txBox="1"/>
          <p:nvPr/>
        </p:nvSpPr>
        <p:spPr>
          <a:xfrm>
            <a:off x="1028700" y="1228725"/>
            <a:ext cx="12401571" cy="1427314"/>
          </a:xfrm>
          <a:prstGeom prst="rect">
            <a:avLst/>
          </a:prstGeom>
        </p:spPr>
        <p:txBody>
          <a:bodyPr lIns="0" tIns="0" rIns="0" bIns="0" rtlCol="0" anchor="t">
            <a:spAutoFit/>
          </a:bodyPr>
          <a:lstStyle/>
          <a:p>
            <a:pPr>
              <a:lnSpc>
                <a:spcPts val="10965"/>
              </a:lnSpc>
            </a:pPr>
            <a:r>
              <a:rPr lang="en-GB" sz="9600" dirty="0">
                <a:effectLst/>
                <a:latin typeface="Bebas Neue" panose="020B0606020202050201" pitchFamily="34" charset="0"/>
                <a:ea typeface="Calibri" panose="020F0502020204030204" pitchFamily="34" charset="0"/>
              </a:rPr>
              <a:t>The LSIP ‘</a:t>
            </a:r>
            <a:r>
              <a:rPr lang="en-GB" sz="9600">
                <a:effectLst/>
                <a:latin typeface="Bebas Neue" panose="020B0606020202050201" pitchFamily="34" charset="0"/>
                <a:ea typeface="Calibri" panose="020F0502020204030204" pitchFamily="34" charset="0"/>
              </a:rPr>
              <a:t>hopper’ </a:t>
            </a:r>
            <a:r>
              <a:rPr lang="en-GB" sz="6000" dirty="0">
                <a:effectLst/>
                <a:latin typeface="Bebas Neue" panose="020B0606020202050201" pitchFamily="34" charset="0"/>
                <a:ea typeface="Calibri" panose="020F0502020204030204" pitchFamily="34" charset="0"/>
              </a:rPr>
              <a:t>SCOPE AND PURPOSE</a:t>
            </a:r>
            <a:endParaRPr lang="en-US" sz="6000" spc="548" dirty="0">
              <a:solidFill>
                <a:srgbClr val="000000"/>
              </a:solidFill>
              <a:latin typeface="Bebas Neue" panose="020B0606020202050201" pitchFamily="34" charset="0"/>
            </a:endParaRPr>
          </a:p>
        </p:txBody>
      </p:sp>
      <p:grpSp>
        <p:nvGrpSpPr>
          <p:cNvPr id="44" name="Group 44"/>
          <p:cNvGrpSpPr/>
          <p:nvPr/>
        </p:nvGrpSpPr>
        <p:grpSpPr>
          <a:xfrm>
            <a:off x="1738067" y="4848571"/>
            <a:ext cx="1573848" cy="1573848"/>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NATIONAL EDUCATION POLICY</a:t>
              </a:r>
            </a:p>
          </p:txBody>
        </p:sp>
      </p:grpSp>
      <p:grpSp>
        <p:nvGrpSpPr>
          <p:cNvPr id="47" name="Group 47"/>
          <p:cNvGrpSpPr/>
          <p:nvPr/>
        </p:nvGrpSpPr>
        <p:grpSpPr>
          <a:xfrm>
            <a:off x="2689639" y="6578939"/>
            <a:ext cx="1573848" cy="1573848"/>
            <a:chOff x="0" y="0"/>
            <a:chExt cx="812800" cy="812800"/>
          </a:xfrm>
        </p:grpSpPr>
        <p:sp>
          <p:nvSpPr>
            <p:cNvPr id="48" name="Freeform 4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49" name="TextBox 49"/>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PERCEPTIONS OF YOUNG PEOPLE</a:t>
              </a:r>
            </a:p>
          </p:txBody>
        </p:sp>
      </p:grpSp>
      <p:grpSp>
        <p:nvGrpSpPr>
          <p:cNvPr id="50" name="Group 50"/>
          <p:cNvGrpSpPr/>
          <p:nvPr/>
        </p:nvGrpSpPr>
        <p:grpSpPr>
          <a:xfrm>
            <a:off x="4464440" y="5889427"/>
            <a:ext cx="1573848" cy="1573848"/>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52" name="TextBox 52"/>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IMPACT OF BREXIT</a:t>
              </a:r>
            </a:p>
          </p:txBody>
        </p:sp>
      </p:grpSp>
      <p:grpSp>
        <p:nvGrpSpPr>
          <p:cNvPr id="53" name="Group 53"/>
          <p:cNvGrpSpPr/>
          <p:nvPr/>
        </p:nvGrpSpPr>
        <p:grpSpPr>
          <a:xfrm>
            <a:off x="6146223" y="6422419"/>
            <a:ext cx="1573848" cy="1573848"/>
            <a:chOff x="0" y="0"/>
            <a:chExt cx="812800" cy="812800"/>
          </a:xfrm>
        </p:grpSpPr>
        <p:sp>
          <p:nvSpPr>
            <p:cNvPr id="54" name="Freeform 5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55" name="TextBox 55"/>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PERCEPTIONS OF SCHOOL CURRICULUM</a:t>
              </a:r>
            </a:p>
          </p:txBody>
        </p:sp>
      </p:grpSp>
      <p:grpSp>
        <p:nvGrpSpPr>
          <p:cNvPr id="56" name="Group 56"/>
          <p:cNvGrpSpPr/>
          <p:nvPr/>
        </p:nvGrpSpPr>
        <p:grpSpPr>
          <a:xfrm>
            <a:off x="3677516" y="4414291"/>
            <a:ext cx="1573848" cy="1573848"/>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58" name="TextBox 58"/>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AFTER EFFECTS OF PANDEMIC</a:t>
              </a:r>
            </a:p>
          </p:txBody>
        </p:sp>
      </p:grpSp>
      <p:grpSp>
        <p:nvGrpSpPr>
          <p:cNvPr id="59" name="Group 59"/>
          <p:cNvGrpSpPr/>
          <p:nvPr/>
        </p:nvGrpSpPr>
        <p:grpSpPr>
          <a:xfrm>
            <a:off x="4249528" y="2755649"/>
            <a:ext cx="1573848" cy="1573848"/>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61" name="TextBox 61"/>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LABOUR MARKET INTELLIGENCE</a:t>
              </a:r>
            </a:p>
          </p:txBody>
        </p:sp>
      </p:grpSp>
      <p:grpSp>
        <p:nvGrpSpPr>
          <p:cNvPr id="62" name="Group 62"/>
          <p:cNvGrpSpPr/>
          <p:nvPr/>
        </p:nvGrpSpPr>
        <p:grpSpPr>
          <a:xfrm>
            <a:off x="12011260" y="4848571"/>
            <a:ext cx="1573848" cy="1573848"/>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COST OF LIVING</a:t>
              </a:r>
            </a:p>
          </p:txBody>
        </p:sp>
      </p:grpSp>
      <p:grpSp>
        <p:nvGrpSpPr>
          <p:cNvPr id="65" name="Group 65"/>
          <p:cNvGrpSpPr/>
          <p:nvPr/>
        </p:nvGrpSpPr>
        <p:grpSpPr>
          <a:xfrm>
            <a:off x="12550349" y="3048434"/>
            <a:ext cx="1573848" cy="1573848"/>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INFLEXIBILITIES IN NATIONAL SKILLS FUNDING</a:t>
              </a:r>
            </a:p>
          </p:txBody>
        </p:sp>
      </p:grpSp>
      <p:pic>
        <p:nvPicPr>
          <p:cNvPr id="68" name="Picture 68"/>
          <p:cNvPicPr>
            <a:picLocks noChangeAspect="1"/>
          </p:cNvPicPr>
          <p:nvPr/>
        </p:nvPicPr>
        <p:blipFill>
          <a:blip r:embed="rId10">
            <a:alphaModFix amt="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90108"/>
          <a:stretch>
            <a:fillRect/>
          </a:stretch>
        </p:blipFill>
        <p:spPr>
          <a:xfrm>
            <a:off x="5823376" y="3599570"/>
            <a:ext cx="6641248" cy="519771"/>
          </a:xfrm>
          <a:prstGeom prst="rect">
            <a:avLst/>
          </a:prstGeom>
        </p:spPr>
      </p:pic>
      <p:grpSp>
        <p:nvGrpSpPr>
          <p:cNvPr id="69" name="Group 69"/>
          <p:cNvGrpSpPr/>
          <p:nvPr/>
        </p:nvGrpSpPr>
        <p:grpSpPr>
          <a:xfrm>
            <a:off x="7417579" y="4405545"/>
            <a:ext cx="1669271" cy="1669271"/>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71" name="TextBox 71"/>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HARD TO RECRUIT ROLES</a:t>
              </a:r>
            </a:p>
          </p:txBody>
        </p:sp>
      </p:grpSp>
      <p:grpSp>
        <p:nvGrpSpPr>
          <p:cNvPr id="72" name="Group 72"/>
          <p:cNvGrpSpPr/>
          <p:nvPr/>
        </p:nvGrpSpPr>
        <p:grpSpPr>
          <a:xfrm>
            <a:off x="10491961" y="6115052"/>
            <a:ext cx="1573848" cy="1573848"/>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74" name="TextBox 74"/>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SUPPLY OF LEARNERS</a:t>
              </a:r>
            </a:p>
          </p:txBody>
        </p:sp>
      </p:grpSp>
      <p:grpSp>
        <p:nvGrpSpPr>
          <p:cNvPr id="75" name="Group 75"/>
          <p:cNvGrpSpPr/>
          <p:nvPr/>
        </p:nvGrpSpPr>
        <p:grpSpPr>
          <a:xfrm>
            <a:off x="14344696" y="3107765"/>
            <a:ext cx="1573848" cy="1573848"/>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77" name="TextBox 77"/>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ECONOMIC TRENDS</a:t>
              </a:r>
            </a:p>
          </p:txBody>
        </p:sp>
      </p:grpSp>
      <p:grpSp>
        <p:nvGrpSpPr>
          <p:cNvPr id="78" name="Group 78"/>
          <p:cNvGrpSpPr/>
          <p:nvPr/>
        </p:nvGrpSpPr>
        <p:grpSpPr>
          <a:xfrm>
            <a:off x="14281018" y="5020662"/>
            <a:ext cx="1573848" cy="1573848"/>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80" name="TextBox 80"/>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BUSINESS GROWTH POLICY</a:t>
              </a:r>
            </a:p>
          </p:txBody>
        </p:sp>
      </p:grpSp>
      <p:grpSp>
        <p:nvGrpSpPr>
          <p:cNvPr id="81" name="Group 81"/>
          <p:cNvGrpSpPr/>
          <p:nvPr/>
        </p:nvGrpSpPr>
        <p:grpSpPr>
          <a:xfrm>
            <a:off x="12931349" y="6823111"/>
            <a:ext cx="1573848" cy="1573848"/>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83" name="TextBox 83"/>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PARENTAL  AND INDIVIDUAL EXPECTATIONS</a:t>
              </a:r>
            </a:p>
          </p:txBody>
        </p:sp>
      </p:grpSp>
      <p:grpSp>
        <p:nvGrpSpPr>
          <p:cNvPr id="84" name="Group 84"/>
          <p:cNvGrpSpPr/>
          <p:nvPr/>
        </p:nvGrpSpPr>
        <p:grpSpPr>
          <a:xfrm>
            <a:off x="9191625" y="4981257"/>
            <a:ext cx="1573848" cy="1573848"/>
            <a:chOff x="0" y="0"/>
            <a:chExt cx="812800" cy="812800"/>
          </a:xfrm>
        </p:grpSpPr>
        <p:sp>
          <p:nvSpPr>
            <p:cNvPr id="85" name="Freeform 8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86" name="TextBox 86"/>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EXISTING EMPLOYERS' SKILLS GAPS HAMPERING PRODUCTIVITY</a:t>
              </a:r>
            </a:p>
          </p:txBody>
        </p:sp>
      </p:grpSp>
      <p:grpSp>
        <p:nvGrpSpPr>
          <p:cNvPr id="87" name="Group 87"/>
          <p:cNvGrpSpPr/>
          <p:nvPr/>
        </p:nvGrpSpPr>
        <p:grpSpPr>
          <a:xfrm>
            <a:off x="7141529" y="2812646"/>
            <a:ext cx="1573848" cy="1573848"/>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solidFill>
          </p:spPr>
        </p:sp>
        <p:sp>
          <p:nvSpPr>
            <p:cNvPr id="89" name="TextBox 89"/>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JOB APPLICANTS LACKING SKILLS</a:t>
              </a:r>
            </a:p>
          </p:txBody>
        </p:sp>
      </p:grpSp>
      <p:grpSp>
        <p:nvGrpSpPr>
          <p:cNvPr id="90" name="Group 90"/>
          <p:cNvGrpSpPr/>
          <p:nvPr/>
        </p:nvGrpSpPr>
        <p:grpSpPr>
          <a:xfrm>
            <a:off x="9733616" y="2755649"/>
            <a:ext cx="1798496" cy="2077817"/>
            <a:chOff x="0" y="0"/>
            <a:chExt cx="812800" cy="939035"/>
          </a:xfrm>
        </p:grpSpPr>
        <p:sp>
          <p:nvSpPr>
            <p:cNvPr id="91" name="Freeform 91"/>
            <p:cNvSpPr/>
            <p:nvPr/>
          </p:nvSpPr>
          <p:spPr>
            <a:xfrm>
              <a:off x="-61022" y="0"/>
              <a:ext cx="934845" cy="939035"/>
            </a:xfrm>
            <a:custGeom>
              <a:avLst/>
              <a:gdLst/>
              <a:ahLst/>
              <a:cxnLst/>
              <a:rect l="l" t="t" r="r" b="b"/>
              <a:pathLst>
                <a:path w="934845" h="939035">
                  <a:moveTo>
                    <a:pt x="467422" y="0"/>
                  </a:moveTo>
                  <a:cubicBezTo>
                    <a:pt x="725910" y="1156"/>
                    <a:pt x="934844" y="211027"/>
                    <a:pt x="934844" y="469517"/>
                  </a:cubicBezTo>
                  <a:cubicBezTo>
                    <a:pt x="934844" y="728008"/>
                    <a:pt x="725910" y="937879"/>
                    <a:pt x="467422" y="939035"/>
                  </a:cubicBezTo>
                  <a:cubicBezTo>
                    <a:pt x="208934" y="937879"/>
                    <a:pt x="0" y="728008"/>
                    <a:pt x="0" y="469517"/>
                  </a:cubicBezTo>
                  <a:cubicBezTo>
                    <a:pt x="0" y="211027"/>
                    <a:pt x="208934" y="1156"/>
                    <a:pt x="467422" y="0"/>
                  </a:cubicBezTo>
                  <a:close/>
                </a:path>
              </a:pathLst>
            </a:custGeom>
            <a:solidFill>
              <a:srgbClr val="FF914D"/>
            </a:solidFill>
          </p:spPr>
        </p:sp>
        <p:sp>
          <p:nvSpPr>
            <p:cNvPr id="92" name="TextBox 92"/>
            <p:cNvSpPr txBox="1"/>
            <p:nvPr/>
          </p:nvSpPr>
          <p:spPr>
            <a:xfrm>
              <a:off x="76200" y="47625"/>
              <a:ext cx="660400" cy="688975"/>
            </a:xfrm>
            <a:prstGeom prst="rect">
              <a:avLst/>
            </a:prstGeom>
          </p:spPr>
          <p:txBody>
            <a:bodyPr lIns="50800" tIns="50800" rIns="50800" bIns="50800" rtlCol="0" anchor="ctr"/>
            <a:lstStyle/>
            <a:p>
              <a:pPr algn="ctr">
                <a:lnSpc>
                  <a:spcPts val="1540"/>
                </a:lnSpc>
              </a:pPr>
              <a:r>
                <a:rPr lang="en-US" sz="1100">
                  <a:solidFill>
                    <a:srgbClr val="008037"/>
                  </a:solidFill>
                  <a:latin typeface="Montserrat Bold"/>
                </a:rPr>
                <a:t>SKILLS GAPS BECAUSE OF NEW PROCESSES, MACHINERY OR REGULATIONS</a:t>
              </a:r>
            </a:p>
          </p:txBody>
        </p:sp>
      </p:grpSp>
      <p:pic>
        <p:nvPicPr>
          <p:cNvPr id="93" name="Picture 93"/>
          <p:cNvPicPr>
            <a:picLocks noChangeAspect="1"/>
          </p:cNvPicPr>
          <p:nvPr/>
        </p:nvPicPr>
        <p:blipFill>
          <a:blip r:embed="rId10">
            <a:alphaModFix amt="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0287" r="884" b="26957"/>
          <a:stretch>
            <a:fillRect/>
          </a:stretch>
        </p:blipFill>
        <p:spPr>
          <a:xfrm>
            <a:off x="5823376" y="4119342"/>
            <a:ext cx="6641248" cy="33271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2959216"/>
            <a:ext cx="15140572" cy="6629400"/>
          </a:xfrm>
          <a:prstGeom prst="rect">
            <a:avLst/>
          </a:prstGeom>
        </p:spPr>
        <p:txBody>
          <a:bodyPr lIns="0" tIns="0" rIns="0" bIns="0" rtlCol="0" anchor="t">
            <a:spAutoFit/>
          </a:bodyPr>
          <a:lstStyle/>
          <a:p>
            <a:pPr>
              <a:lnSpc>
                <a:spcPts val="3600"/>
              </a:lnSpc>
            </a:pPr>
            <a:r>
              <a:rPr lang="en-US" sz="3000" dirty="0">
                <a:solidFill>
                  <a:srgbClr val="000000"/>
                </a:solidFill>
                <a:latin typeface="Montserrat Bold"/>
              </a:rPr>
              <a:t>1. </a:t>
            </a:r>
            <a:r>
              <a:rPr lang="en-US" sz="3000" b="1" dirty="0">
                <a:solidFill>
                  <a:srgbClr val="000000"/>
                </a:solidFill>
                <a:latin typeface="Montserrat Bold"/>
              </a:rPr>
              <a:t>Priority Sectors and Emerging Priorities for Change</a:t>
            </a:r>
          </a:p>
          <a:p>
            <a:pPr>
              <a:lnSpc>
                <a:spcPts val="3600"/>
              </a:lnSpc>
            </a:pPr>
            <a:endParaRPr lang="en-US" sz="3000" dirty="0">
              <a:solidFill>
                <a:srgbClr val="000000"/>
              </a:solidFill>
              <a:latin typeface="Montserrat Bold"/>
            </a:endParaRPr>
          </a:p>
          <a:p>
            <a:pPr>
              <a:lnSpc>
                <a:spcPts val="3000"/>
              </a:lnSpc>
            </a:pPr>
            <a:r>
              <a:rPr lang="en-US" sz="2500" dirty="0">
                <a:solidFill>
                  <a:srgbClr val="000000"/>
                </a:solidFill>
                <a:latin typeface="Montserrat Italics"/>
              </a:rPr>
              <a:t>Looking into identified Priority Sectors as well as Cross Sector Themes of Transferable Employability; Engineering Maintenance &amp; Repair; Business &amp; Administration; Leadership &amp; Management; Skills for a Net Zero Economy and </a:t>
            </a:r>
            <a:r>
              <a:rPr lang="en-US" sz="2500" dirty="0" err="1">
                <a:solidFill>
                  <a:srgbClr val="000000"/>
                </a:solidFill>
                <a:latin typeface="Montserrat Italics"/>
              </a:rPr>
              <a:t>Digitalisation</a:t>
            </a:r>
            <a:endParaRPr lang="en-US" sz="2500" dirty="0">
              <a:solidFill>
                <a:srgbClr val="000000"/>
              </a:solidFill>
              <a:latin typeface="Montserrat Italics"/>
            </a:endParaRPr>
          </a:p>
          <a:p>
            <a:pPr>
              <a:lnSpc>
                <a:spcPts val="3000"/>
              </a:lnSpc>
            </a:pPr>
            <a:endParaRPr lang="en-US" sz="2500" dirty="0">
              <a:solidFill>
                <a:srgbClr val="000000"/>
              </a:solidFill>
              <a:latin typeface="Montserrat Italics"/>
            </a:endParaRPr>
          </a:p>
          <a:p>
            <a:pPr>
              <a:lnSpc>
                <a:spcPts val="3000"/>
              </a:lnSpc>
            </a:pPr>
            <a:r>
              <a:rPr lang="en-US" sz="2500" dirty="0">
                <a:solidFill>
                  <a:srgbClr val="000000"/>
                </a:solidFill>
                <a:latin typeface="Montserrat Bold Italics"/>
              </a:rPr>
              <a:t>For Each Sector Priority:</a:t>
            </a:r>
          </a:p>
          <a:p>
            <a:pPr marL="539753" lvl="1" indent="-269876">
              <a:lnSpc>
                <a:spcPts val="3000"/>
              </a:lnSpc>
              <a:buFont typeface="Arial"/>
              <a:buChar char="•"/>
            </a:pPr>
            <a:r>
              <a:rPr lang="en-US" sz="2500" dirty="0">
                <a:solidFill>
                  <a:srgbClr val="000000"/>
                </a:solidFill>
                <a:latin typeface="Montserrat Italics"/>
              </a:rPr>
              <a:t>Recruitment Difficulties in the following Job Roles: skills and </a:t>
            </a:r>
            <a:r>
              <a:rPr lang="en-US" sz="2500" dirty="0" err="1">
                <a:solidFill>
                  <a:srgbClr val="000000"/>
                </a:solidFill>
                <a:latin typeface="Montserrat Italics"/>
              </a:rPr>
              <a:t>labour</a:t>
            </a:r>
            <a:r>
              <a:rPr lang="en-US" sz="2500" dirty="0">
                <a:solidFill>
                  <a:srgbClr val="000000"/>
                </a:solidFill>
                <a:latin typeface="Montserrat Italics"/>
              </a:rPr>
              <a:t> shortage (entry level and mid level)</a:t>
            </a:r>
          </a:p>
          <a:p>
            <a:pPr marL="539753" lvl="1" indent="-269876">
              <a:lnSpc>
                <a:spcPts val="3000"/>
              </a:lnSpc>
              <a:buFont typeface="Arial"/>
              <a:buChar char="•"/>
            </a:pPr>
            <a:r>
              <a:rPr lang="en-US" sz="2500" dirty="0">
                <a:solidFill>
                  <a:srgbClr val="000000"/>
                </a:solidFill>
                <a:latin typeface="Montserrat Italics"/>
              </a:rPr>
              <a:t>Existing Staff- skills gaps and upskilling</a:t>
            </a:r>
          </a:p>
          <a:p>
            <a:pPr>
              <a:lnSpc>
                <a:spcPts val="3600"/>
              </a:lnSpc>
            </a:pPr>
            <a:endParaRPr lang="en-US" sz="2500" dirty="0">
              <a:solidFill>
                <a:srgbClr val="000000"/>
              </a:solidFill>
              <a:latin typeface="Montserrat Italics"/>
            </a:endParaRPr>
          </a:p>
          <a:p>
            <a:pPr>
              <a:lnSpc>
                <a:spcPts val="3600"/>
              </a:lnSpc>
            </a:pPr>
            <a:r>
              <a:rPr lang="en-US" sz="3000" dirty="0">
                <a:solidFill>
                  <a:srgbClr val="000000"/>
                </a:solidFill>
                <a:latin typeface="Montserrat Bold"/>
              </a:rPr>
              <a:t>2. </a:t>
            </a:r>
            <a:r>
              <a:rPr lang="en-US" sz="3000" b="1" dirty="0">
                <a:solidFill>
                  <a:srgbClr val="000000"/>
                </a:solidFill>
                <a:latin typeface="Montserrat Bold"/>
              </a:rPr>
              <a:t>Local Skills Systems and Emerging Priorities for Change</a:t>
            </a:r>
          </a:p>
          <a:p>
            <a:pPr>
              <a:lnSpc>
                <a:spcPts val="3600"/>
              </a:lnSpc>
            </a:pPr>
            <a:endParaRPr lang="en-US" sz="3000" dirty="0">
              <a:solidFill>
                <a:srgbClr val="000000"/>
              </a:solidFill>
              <a:latin typeface="Montserrat Bold"/>
            </a:endParaRPr>
          </a:p>
          <a:p>
            <a:pPr>
              <a:lnSpc>
                <a:spcPts val="3000"/>
              </a:lnSpc>
            </a:pPr>
            <a:r>
              <a:rPr lang="en-US" sz="2500" dirty="0">
                <a:solidFill>
                  <a:srgbClr val="000000"/>
                </a:solidFill>
                <a:latin typeface="Montserrat Italics"/>
              </a:rPr>
              <a:t>Some emerging themes and priorities for action</a:t>
            </a:r>
          </a:p>
          <a:p>
            <a:pPr>
              <a:lnSpc>
                <a:spcPts val="3600"/>
              </a:lnSpc>
            </a:pPr>
            <a:endParaRPr lang="en-US" sz="2500" dirty="0">
              <a:solidFill>
                <a:srgbClr val="000000"/>
              </a:solidFill>
              <a:latin typeface="Montserrat Italics"/>
            </a:endParaRPr>
          </a:p>
          <a:p>
            <a:pPr>
              <a:lnSpc>
                <a:spcPts val="3600"/>
              </a:lnSpc>
            </a:pPr>
            <a:endParaRPr lang="en-US" sz="2500" dirty="0">
              <a:solidFill>
                <a:srgbClr val="000000"/>
              </a:solidFill>
              <a:latin typeface="Montserrat Italics"/>
            </a:endParaRPr>
          </a:p>
        </p:txBody>
      </p:sp>
      <p:grpSp>
        <p:nvGrpSpPr>
          <p:cNvPr id="7" name="Group 7"/>
          <p:cNvGrpSpPr/>
          <p:nvPr/>
        </p:nvGrpSpPr>
        <p:grpSpPr>
          <a:xfrm>
            <a:off x="14025719" y="1028700"/>
            <a:ext cx="2834112" cy="775589"/>
            <a:chOff x="0" y="0"/>
            <a:chExt cx="3778816" cy="1034118"/>
          </a:xfrm>
        </p:grpSpPr>
        <p:sp>
          <p:nvSpPr>
            <p:cNvPr id="8" name="TextBox 8"/>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9" name="Group 9"/>
            <p:cNvGrpSpPr/>
            <p:nvPr/>
          </p:nvGrpSpPr>
          <p:grpSpPr>
            <a:xfrm>
              <a:off x="113068" y="69678"/>
              <a:ext cx="855309" cy="855309"/>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1" name="TextBox 11"/>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3" name="Group 13"/>
            <p:cNvGrpSpPr/>
            <p:nvPr/>
          </p:nvGrpSpPr>
          <p:grpSpPr>
            <a:xfrm>
              <a:off x="0" y="0"/>
              <a:ext cx="622467" cy="62246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5" name="TextBox 15"/>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6" name="Group 16"/>
            <p:cNvGrpSpPr/>
            <p:nvPr/>
          </p:nvGrpSpPr>
          <p:grpSpPr>
            <a:xfrm>
              <a:off x="343959" y="411651"/>
              <a:ext cx="622467" cy="62246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18" name="TextBox 18"/>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19" name="TextBox 19"/>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0" name="TextBox 20"/>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1" name="Picture 21"/>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2" name="Group 22"/>
          <p:cNvGrpSpPr/>
          <p:nvPr/>
        </p:nvGrpSpPr>
        <p:grpSpPr>
          <a:xfrm>
            <a:off x="14025719" y="1993128"/>
            <a:ext cx="3233581" cy="775589"/>
            <a:chOff x="0" y="0"/>
            <a:chExt cx="4311441" cy="1034118"/>
          </a:xfrm>
        </p:grpSpPr>
        <p:grpSp>
          <p:nvGrpSpPr>
            <p:cNvPr id="23" name="Group 23"/>
            <p:cNvGrpSpPr/>
            <p:nvPr/>
          </p:nvGrpSpPr>
          <p:grpSpPr>
            <a:xfrm>
              <a:off x="113068" y="69678"/>
              <a:ext cx="855309" cy="855309"/>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5" name="TextBox 25"/>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7" name="Group 27"/>
            <p:cNvGrpSpPr/>
            <p:nvPr/>
          </p:nvGrpSpPr>
          <p:grpSpPr>
            <a:xfrm>
              <a:off x="0" y="0"/>
              <a:ext cx="622467" cy="62246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29" name="TextBox 29"/>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0" name="Group 30"/>
            <p:cNvGrpSpPr/>
            <p:nvPr/>
          </p:nvGrpSpPr>
          <p:grpSpPr>
            <a:xfrm>
              <a:off x="343959" y="411651"/>
              <a:ext cx="622467" cy="622467"/>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2" name="TextBox 32"/>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3" name="Picture 33"/>
            <p:cNvPicPr>
              <a:picLocks noChangeAspect="1"/>
            </p:cNvPicPr>
            <p:nvPr/>
          </p:nvPicPr>
          <p:blipFill>
            <a:blip r:embed="rId5"/>
            <a:srcRect/>
            <a:stretch>
              <a:fillRect/>
            </a:stretch>
          </p:blipFill>
          <p:spPr>
            <a:xfrm>
              <a:off x="101537" y="178175"/>
              <a:ext cx="520930" cy="719611"/>
            </a:xfrm>
            <a:prstGeom prst="rect">
              <a:avLst/>
            </a:prstGeom>
          </p:spPr>
        </p:pic>
        <p:sp>
          <p:nvSpPr>
            <p:cNvPr id="34" name="TextBox 34"/>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5" name="TextBox 35"/>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6" name="TextBox 36"/>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7" name="TextBox 37"/>
          <p:cNvSpPr txBox="1"/>
          <p:nvPr/>
        </p:nvSpPr>
        <p:spPr>
          <a:xfrm>
            <a:off x="1028700" y="1228725"/>
            <a:ext cx="7937762" cy="1469142"/>
          </a:xfrm>
          <a:prstGeom prst="rect">
            <a:avLst/>
          </a:prstGeom>
        </p:spPr>
        <p:txBody>
          <a:bodyPr lIns="0" tIns="0" rIns="0" bIns="0" rtlCol="0" anchor="t">
            <a:spAutoFit/>
          </a:bodyPr>
          <a:lstStyle/>
          <a:p>
            <a:pPr>
              <a:lnSpc>
                <a:spcPts val="10965"/>
              </a:lnSpc>
            </a:pPr>
            <a:r>
              <a:rPr lang="en-US" sz="10965" spc="548" dirty="0">
                <a:solidFill>
                  <a:srgbClr val="000000"/>
                </a:solidFill>
                <a:latin typeface="Bebas Neue"/>
              </a:rPr>
              <a:t>STRUCTURE</a:t>
            </a:r>
          </a:p>
        </p:txBody>
      </p:sp>
      <p:sp>
        <p:nvSpPr>
          <p:cNvPr id="38" name="TextBox 38"/>
          <p:cNvSpPr txBox="1"/>
          <p:nvPr/>
        </p:nvSpPr>
        <p:spPr>
          <a:xfrm>
            <a:off x="6785582" y="1229932"/>
            <a:ext cx="6981093" cy="955967"/>
          </a:xfrm>
          <a:prstGeom prst="rect">
            <a:avLst/>
          </a:prstGeom>
        </p:spPr>
        <p:txBody>
          <a:bodyPr wrap="square" lIns="0" tIns="0" rIns="0" bIns="0" rtlCol="0" anchor="t">
            <a:spAutoFit/>
          </a:bodyPr>
          <a:lstStyle/>
          <a:p>
            <a:pPr>
              <a:lnSpc>
                <a:spcPts val="7099"/>
              </a:lnSpc>
            </a:pPr>
            <a:r>
              <a:rPr lang="en-US" sz="7099" spc="354" dirty="0">
                <a:solidFill>
                  <a:srgbClr val="000000"/>
                </a:solidFill>
                <a:latin typeface="Bebas Neue"/>
              </a:rPr>
              <a:t>OF EMERGING THEMES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469919" y="4549891"/>
            <a:ext cx="7087390" cy="2743200"/>
          </a:xfrm>
          <a:prstGeom prst="rect">
            <a:avLst/>
          </a:prstGeom>
        </p:spPr>
        <p:txBody>
          <a:bodyPr lIns="0" tIns="0" rIns="0" bIns="0" rtlCol="0" anchor="t">
            <a:spAutoFit/>
          </a:bodyPr>
          <a:lstStyle/>
          <a:p>
            <a:pPr>
              <a:lnSpc>
                <a:spcPts val="3600"/>
              </a:lnSpc>
            </a:pPr>
            <a:r>
              <a:rPr lang="en-US" sz="3000">
                <a:solidFill>
                  <a:srgbClr val="000000"/>
                </a:solidFill>
                <a:latin typeface="Montserrat"/>
              </a:rPr>
              <a:t>Creative (Screen Industries), Construction and </a:t>
            </a:r>
            <a:r>
              <a:rPr lang="en-US" sz="3000">
                <a:solidFill>
                  <a:srgbClr val="000000"/>
                </a:solidFill>
                <a:latin typeface="Montserrat Bold"/>
              </a:rPr>
              <a:t>Built Environment</a:t>
            </a:r>
            <a:r>
              <a:rPr lang="en-US" sz="3000">
                <a:solidFill>
                  <a:srgbClr val="000000"/>
                </a:solidFill>
                <a:latin typeface="Montserrat"/>
              </a:rPr>
              <a:t>, </a:t>
            </a:r>
          </a:p>
          <a:p>
            <a:pPr>
              <a:lnSpc>
                <a:spcPts val="3600"/>
              </a:lnSpc>
            </a:pPr>
            <a:r>
              <a:rPr lang="en-US" sz="3000">
                <a:solidFill>
                  <a:srgbClr val="000000"/>
                </a:solidFill>
                <a:latin typeface="Montserrat Bold"/>
              </a:rPr>
              <a:t>Health and Life Sciences</a:t>
            </a:r>
            <a:r>
              <a:rPr lang="en-US" sz="3000">
                <a:solidFill>
                  <a:srgbClr val="000000"/>
                </a:solidFill>
                <a:latin typeface="Montserrat"/>
              </a:rPr>
              <a:t>,</a:t>
            </a:r>
          </a:p>
          <a:p>
            <a:pPr>
              <a:lnSpc>
                <a:spcPts val="3600"/>
              </a:lnSpc>
            </a:pPr>
            <a:r>
              <a:rPr lang="en-US" sz="3000">
                <a:solidFill>
                  <a:srgbClr val="000000"/>
                </a:solidFill>
                <a:latin typeface="Montserrat"/>
              </a:rPr>
              <a:t>Care,</a:t>
            </a:r>
          </a:p>
          <a:p>
            <a:pPr>
              <a:lnSpc>
                <a:spcPts val="3600"/>
              </a:lnSpc>
            </a:pPr>
            <a:r>
              <a:rPr lang="en-US" sz="3000">
                <a:solidFill>
                  <a:srgbClr val="000000"/>
                </a:solidFill>
                <a:latin typeface="Montserrat"/>
              </a:rPr>
              <a:t>Transport &amp; Logistics, </a:t>
            </a:r>
          </a:p>
          <a:p>
            <a:pPr>
              <a:lnSpc>
                <a:spcPts val="3600"/>
              </a:lnSpc>
            </a:pPr>
            <a:r>
              <a:rPr lang="en-US" sz="3000">
                <a:solidFill>
                  <a:srgbClr val="000000"/>
                </a:solidFill>
                <a:latin typeface="Montserrat"/>
              </a:rPr>
              <a:t>Digital (ICT)</a:t>
            </a:r>
          </a:p>
        </p:txBody>
      </p:sp>
      <p:sp>
        <p:nvSpPr>
          <p:cNvPr id="7" name="TextBox 7"/>
          <p:cNvSpPr txBox="1"/>
          <p:nvPr/>
        </p:nvSpPr>
        <p:spPr>
          <a:xfrm>
            <a:off x="1469919" y="3816466"/>
            <a:ext cx="6735909" cy="542925"/>
          </a:xfrm>
          <a:prstGeom prst="rect">
            <a:avLst/>
          </a:prstGeom>
        </p:spPr>
        <p:txBody>
          <a:bodyPr lIns="0" tIns="0" rIns="0" bIns="0" rtlCol="0" anchor="t">
            <a:spAutoFit/>
          </a:bodyPr>
          <a:lstStyle/>
          <a:p>
            <a:pPr>
              <a:lnSpc>
                <a:spcPts val="4200"/>
              </a:lnSpc>
            </a:pPr>
            <a:r>
              <a:rPr lang="en-US" sz="3500">
                <a:solidFill>
                  <a:srgbClr val="008037"/>
                </a:solidFill>
                <a:latin typeface="Montserrat Bold"/>
              </a:rPr>
              <a:t>BERKSHIRE</a:t>
            </a:r>
          </a:p>
        </p:txBody>
      </p:sp>
      <p:sp>
        <p:nvSpPr>
          <p:cNvPr id="8" name="TextBox 8"/>
          <p:cNvSpPr txBox="1"/>
          <p:nvPr/>
        </p:nvSpPr>
        <p:spPr>
          <a:xfrm>
            <a:off x="8864850" y="4549891"/>
            <a:ext cx="7953230" cy="3200400"/>
          </a:xfrm>
          <a:prstGeom prst="rect">
            <a:avLst/>
          </a:prstGeom>
        </p:spPr>
        <p:txBody>
          <a:bodyPr lIns="0" tIns="0" rIns="0" bIns="0" rtlCol="0" anchor="t">
            <a:spAutoFit/>
          </a:bodyPr>
          <a:lstStyle/>
          <a:p>
            <a:pPr>
              <a:lnSpc>
                <a:spcPts val="3600"/>
              </a:lnSpc>
            </a:pPr>
            <a:r>
              <a:rPr lang="en-US" sz="3000">
                <a:solidFill>
                  <a:srgbClr val="000000"/>
                </a:solidFill>
                <a:latin typeface="Montserrat"/>
              </a:rPr>
              <a:t>Construction </a:t>
            </a:r>
            <a:r>
              <a:rPr lang="en-US" sz="3000">
                <a:solidFill>
                  <a:srgbClr val="000000"/>
                </a:solidFill>
                <a:latin typeface="Montserrat Bold"/>
              </a:rPr>
              <a:t>and Built Environment,</a:t>
            </a:r>
          </a:p>
          <a:p>
            <a:pPr>
              <a:lnSpc>
                <a:spcPts val="3600"/>
              </a:lnSpc>
            </a:pPr>
            <a:r>
              <a:rPr lang="en-US" sz="3000">
                <a:solidFill>
                  <a:srgbClr val="000000"/>
                </a:solidFill>
                <a:latin typeface="Montserrat Bold"/>
              </a:rPr>
              <a:t>Health and Life Sciences,</a:t>
            </a:r>
          </a:p>
          <a:p>
            <a:pPr>
              <a:lnSpc>
                <a:spcPts val="3600"/>
              </a:lnSpc>
            </a:pPr>
            <a:r>
              <a:rPr lang="en-US" sz="3000">
                <a:solidFill>
                  <a:srgbClr val="000000"/>
                </a:solidFill>
                <a:latin typeface="Montserrat"/>
              </a:rPr>
              <a:t>Care,</a:t>
            </a:r>
          </a:p>
          <a:p>
            <a:pPr>
              <a:lnSpc>
                <a:spcPts val="3600"/>
              </a:lnSpc>
            </a:pPr>
            <a:r>
              <a:rPr lang="en-US" sz="3000">
                <a:solidFill>
                  <a:srgbClr val="000000"/>
                </a:solidFill>
                <a:latin typeface="Montserrat"/>
              </a:rPr>
              <a:t>Hospitality &amp; Visitor Economy, Manufacturing (Science and Innovation), </a:t>
            </a:r>
          </a:p>
          <a:p>
            <a:pPr>
              <a:lnSpc>
                <a:spcPts val="3600"/>
              </a:lnSpc>
            </a:pPr>
            <a:r>
              <a:rPr lang="en-US" sz="3000">
                <a:solidFill>
                  <a:srgbClr val="000000"/>
                </a:solidFill>
                <a:latin typeface="Montserrat Bold"/>
              </a:rPr>
              <a:t>Transport and Logistics,</a:t>
            </a:r>
          </a:p>
          <a:p>
            <a:pPr>
              <a:lnSpc>
                <a:spcPts val="3600"/>
              </a:lnSpc>
            </a:pPr>
            <a:r>
              <a:rPr lang="en-US" sz="3000">
                <a:solidFill>
                  <a:srgbClr val="000000"/>
                </a:solidFill>
                <a:latin typeface="Montserrat"/>
              </a:rPr>
              <a:t>Digital (ICT)</a:t>
            </a:r>
          </a:p>
        </p:txBody>
      </p:sp>
      <p:sp>
        <p:nvSpPr>
          <p:cNvPr id="9" name="TextBox 9"/>
          <p:cNvSpPr txBox="1"/>
          <p:nvPr/>
        </p:nvSpPr>
        <p:spPr>
          <a:xfrm>
            <a:off x="8864850" y="3816466"/>
            <a:ext cx="6735909" cy="542925"/>
          </a:xfrm>
          <a:prstGeom prst="rect">
            <a:avLst/>
          </a:prstGeom>
        </p:spPr>
        <p:txBody>
          <a:bodyPr lIns="0" tIns="0" rIns="0" bIns="0" rtlCol="0" anchor="t">
            <a:spAutoFit/>
          </a:bodyPr>
          <a:lstStyle/>
          <a:p>
            <a:pPr>
              <a:lnSpc>
                <a:spcPts val="4200"/>
              </a:lnSpc>
            </a:pPr>
            <a:r>
              <a:rPr lang="en-US" sz="3500">
                <a:solidFill>
                  <a:srgbClr val="FF914D"/>
                </a:solidFill>
                <a:latin typeface="Montserrat Bold"/>
              </a:rPr>
              <a:t>OXFORDSHIRE</a:t>
            </a:r>
          </a:p>
        </p:txBody>
      </p:sp>
      <p:sp>
        <p:nvSpPr>
          <p:cNvPr id="10" name="TextBox 10"/>
          <p:cNvSpPr txBox="1"/>
          <p:nvPr/>
        </p:nvSpPr>
        <p:spPr>
          <a:xfrm>
            <a:off x="1028700" y="7912216"/>
            <a:ext cx="16230600" cy="923330"/>
          </a:xfrm>
          <a:prstGeom prst="rect">
            <a:avLst/>
          </a:prstGeom>
        </p:spPr>
        <p:txBody>
          <a:bodyPr lIns="0" tIns="0" rIns="0" bIns="0" rtlCol="0" anchor="t">
            <a:spAutoFit/>
          </a:bodyPr>
          <a:lstStyle/>
          <a:p>
            <a:pPr>
              <a:lnSpc>
                <a:spcPts val="3600"/>
              </a:lnSpc>
            </a:pPr>
            <a:r>
              <a:rPr lang="en-US" sz="3000" dirty="0">
                <a:solidFill>
                  <a:srgbClr val="000000"/>
                </a:solidFill>
                <a:latin typeface="Montserrat"/>
              </a:rPr>
              <a:t>Cross Sector Themes of </a:t>
            </a:r>
            <a:r>
              <a:rPr lang="en-US" sz="3000" dirty="0">
                <a:solidFill>
                  <a:srgbClr val="000000"/>
                </a:solidFill>
                <a:latin typeface="Montserrat Bold"/>
              </a:rPr>
              <a:t>Transferable Employability; Business &amp; Administration; Leadership &amp; Management;</a:t>
            </a:r>
            <a:r>
              <a:rPr lang="en-US" sz="3000" dirty="0">
                <a:solidFill>
                  <a:srgbClr val="000000"/>
                </a:solidFill>
                <a:latin typeface="Montserrat"/>
              </a:rPr>
              <a:t> Skills for a Net Zero Economy and </a:t>
            </a:r>
            <a:r>
              <a:rPr lang="en-US" sz="3000" dirty="0" err="1">
                <a:solidFill>
                  <a:srgbClr val="000000"/>
                </a:solidFill>
                <a:latin typeface="Montserrat"/>
              </a:rPr>
              <a:t>Digitalisation</a:t>
            </a:r>
            <a:endParaRPr lang="en-US" sz="3000" dirty="0">
              <a:solidFill>
                <a:srgbClr val="000000"/>
              </a:solidFill>
              <a:latin typeface="Montserrat"/>
            </a:endParaRPr>
          </a:p>
        </p:txBody>
      </p:sp>
      <p:sp>
        <p:nvSpPr>
          <p:cNvPr id="11" name="TextBox 11"/>
          <p:cNvSpPr txBox="1"/>
          <p:nvPr/>
        </p:nvSpPr>
        <p:spPr>
          <a:xfrm>
            <a:off x="1028700" y="1228725"/>
            <a:ext cx="12647608" cy="1469142"/>
          </a:xfrm>
          <a:prstGeom prst="rect">
            <a:avLst/>
          </a:prstGeom>
        </p:spPr>
        <p:txBody>
          <a:bodyPr lIns="0" tIns="0" rIns="0" bIns="0" rtlCol="0" anchor="t">
            <a:spAutoFit/>
          </a:bodyPr>
          <a:lstStyle/>
          <a:p>
            <a:pPr>
              <a:lnSpc>
                <a:spcPts val="10965"/>
              </a:lnSpc>
            </a:pPr>
            <a:r>
              <a:rPr lang="en-US" sz="10965" spc="548">
                <a:solidFill>
                  <a:srgbClr val="000000"/>
                </a:solidFill>
                <a:latin typeface="Bebas Neue"/>
              </a:rPr>
              <a:t>PRIORITY SECTORS</a:t>
            </a:r>
          </a:p>
        </p:txBody>
      </p:sp>
      <p:grpSp>
        <p:nvGrpSpPr>
          <p:cNvPr id="12" name="Group 12"/>
          <p:cNvGrpSpPr/>
          <p:nvPr/>
        </p:nvGrpSpPr>
        <p:grpSpPr>
          <a:xfrm>
            <a:off x="14025719" y="1028700"/>
            <a:ext cx="2834112" cy="775589"/>
            <a:chOff x="0" y="0"/>
            <a:chExt cx="3778816" cy="1034118"/>
          </a:xfrm>
        </p:grpSpPr>
        <p:sp>
          <p:nvSpPr>
            <p:cNvPr id="13" name="TextBox 13"/>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4" name="Group 14"/>
            <p:cNvGrpSpPr/>
            <p:nvPr/>
          </p:nvGrpSpPr>
          <p:grpSpPr>
            <a:xfrm>
              <a:off x="113068" y="69678"/>
              <a:ext cx="855309" cy="855309"/>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6" name="TextBox 16"/>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8" name="Group 18"/>
            <p:cNvGrpSpPr/>
            <p:nvPr/>
          </p:nvGrpSpPr>
          <p:grpSpPr>
            <a:xfrm>
              <a:off x="0" y="0"/>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21" name="Group 21"/>
            <p:cNvGrpSpPr/>
            <p:nvPr/>
          </p:nvGrpSpPr>
          <p:grpSpPr>
            <a:xfrm>
              <a:off x="343959" y="411651"/>
              <a:ext cx="622467" cy="62246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3" name="TextBox 2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4" name="TextBox 24"/>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5" name="TextBox 25"/>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6" name="Picture 26"/>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7" name="Group 27"/>
          <p:cNvGrpSpPr/>
          <p:nvPr/>
        </p:nvGrpSpPr>
        <p:grpSpPr>
          <a:xfrm>
            <a:off x="14025719" y="1993128"/>
            <a:ext cx="3233581" cy="775589"/>
            <a:chOff x="0" y="0"/>
            <a:chExt cx="4311441" cy="1034118"/>
          </a:xfrm>
        </p:grpSpPr>
        <p:grpSp>
          <p:nvGrpSpPr>
            <p:cNvPr id="28" name="Group 28"/>
            <p:cNvGrpSpPr/>
            <p:nvPr/>
          </p:nvGrpSpPr>
          <p:grpSpPr>
            <a:xfrm>
              <a:off x="113068" y="69678"/>
              <a:ext cx="855309" cy="855309"/>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30" name="TextBox 30"/>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1" name="Picture 3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32" name="Group 32"/>
            <p:cNvGrpSpPr/>
            <p:nvPr/>
          </p:nvGrpSpPr>
          <p:grpSpPr>
            <a:xfrm>
              <a:off x="0" y="0"/>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5" name="Group 35"/>
            <p:cNvGrpSpPr/>
            <p:nvPr/>
          </p:nvGrpSpPr>
          <p:grpSpPr>
            <a:xfrm>
              <a:off x="343959" y="411651"/>
              <a:ext cx="622467" cy="622467"/>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7" name="TextBox 3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8" name="Picture 38"/>
            <p:cNvPicPr>
              <a:picLocks noChangeAspect="1"/>
            </p:cNvPicPr>
            <p:nvPr/>
          </p:nvPicPr>
          <p:blipFill>
            <a:blip r:embed="rId5"/>
            <a:srcRect/>
            <a:stretch>
              <a:fillRect/>
            </a:stretch>
          </p:blipFill>
          <p:spPr>
            <a:xfrm>
              <a:off x="101537" y="178175"/>
              <a:ext cx="520930" cy="719611"/>
            </a:xfrm>
            <a:prstGeom prst="rect">
              <a:avLst/>
            </a:prstGeom>
          </p:spPr>
        </p:pic>
        <p:sp>
          <p:nvSpPr>
            <p:cNvPr id="39" name="TextBox 39"/>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40" name="TextBox 40"/>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41" name="TextBox 41"/>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42" name="TextBox 42"/>
          <p:cNvSpPr txBox="1"/>
          <p:nvPr/>
        </p:nvSpPr>
        <p:spPr>
          <a:xfrm>
            <a:off x="1028700" y="2959216"/>
            <a:ext cx="15389912" cy="666750"/>
          </a:xfrm>
          <a:prstGeom prst="rect">
            <a:avLst/>
          </a:prstGeom>
        </p:spPr>
        <p:txBody>
          <a:bodyPr lIns="0" tIns="0" rIns="0" bIns="0" rtlCol="0" anchor="t">
            <a:spAutoFit/>
          </a:bodyPr>
          <a:lstStyle/>
          <a:p>
            <a:pPr>
              <a:lnSpc>
                <a:spcPts val="2640"/>
              </a:lnSpc>
            </a:pPr>
            <a:r>
              <a:rPr lang="en-US" sz="2200">
                <a:solidFill>
                  <a:srgbClr val="000000"/>
                </a:solidFill>
                <a:latin typeface="Montserrat Italics"/>
              </a:rPr>
              <a:t>These were initially identified through an interrogation of previous skills research and insights, including the Local Skills Report, 2022 and have evolved through work to date (changes since November 2022 in bold)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t="7547" b="7547"/>
          <a:stretch>
            <a:fillRect/>
          </a:stretch>
        </p:blipFill>
        <p:spPr>
          <a:xfrm>
            <a:off x="0" y="0"/>
            <a:ext cx="18288000" cy="10287000"/>
          </a:xfrm>
          <a:prstGeom prst="rect">
            <a:avLst/>
          </a:prstGeom>
        </p:spPr>
      </p:pic>
      <p:grpSp>
        <p:nvGrpSpPr>
          <p:cNvPr id="3" name="Group 3"/>
          <p:cNvGrpSpPr/>
          <p:nvPr/>
        </p:nvGrpSpPr>
        <p:grpSpPr>
          <a:xfrm>
            <a:off x="571775" y="571775"/>
            <a:ext cx="17144451" cy="9143451"/>
            <a:chOff x="0" y="0"/>
            <a:chExt cx="4515411" cy="2408152"/>
          </a:xfrm>
        </p:grpSpPr>
        <p:sp>
          <p:nvSpPr>
            <p:cNvPr id="4" name="Freeform 4"/>
            <p:cNvSpPr/>
            <p:nvPr/>
          </p:nvSpPr>
          <p:spPr>
            <a:xfrm>
              <a:off x="0" y="0"/>
              <a:ext cx="4515411" cy="2408152"/>
            </a:xfrm>
            <a:custGeom>
              <a:avLst/>
              <a:gdLst/>
              <a:ahLst/>
              <a:cxnLst/>
              <a:rect l="l" t="t" r="r" b="b"/>
              <a:pathLst>
                <a:path w="4515411" h="2408152">
                  <a:moveTo>
                    <a:pt x="0" y="0"/>
                  </a:moveTo>
                  <a:lnTo>
                    <a:pt x="4515411" y="0"/>
                  </a:lnTo>
                  <a:lnTo>
                    <a:pt x="4515411" y="2408152"/>
                  </a:lnTo>
                  <a:lnTo>
                    <a:pt x="0" y="2408152"/>
                  </a:lnTo>
                  <a:close/>
                </a:path>
              </a:pathLst>
            </a:custGeom>
            <a:solidFill>
              <a:srgbClr val="FFFFFF">
                <a:alpha val="90000"/>
              </a:srgbClr>
            </a:solidFill>
          </p:spPr>
          <p:txBody>
            <a:bodyPr/>
            <a:lstStyle/>
            <a:p>
              <a:endParaRPr lang="en-GB"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9306070" y="4216516"/>
            <a:ext cx="7953230" cy="5076825"/>
          </a:xfrm>
          <a:prstGeom prst="rect">
            <a:avLst/>
          </a:prstGeom>
        </p:spPr>
        <p:txBody>
          <a:bodyPr lIns="0" tIns="0" rIns="0" bIns="0" rtlCol="0" anchor="t">
            <a:spAutoFit/>
          </a:bodyPr>
          <a:lstStyle/>
          <a:p>
            <a:pPr marL="561342" lvl="1" indent="-280671">
              <a:lnSpc>
                <a:spcPts val="3120"/>
              </a:lnSpc>
              <a:buFont typeface="Arial"/>
              <a:buChar char="•"/>
            </a:pPr>
            <a:r>
              <a:rPr lang="en-US" sz="2600">
                <a:solidFill>
                  <a:srgbClr val="000000"/>
                </a:solidFill>
                <a:latin typeface="Montserrat"/>
              </a:rPr>
              <a:t>Understanding warehouse layouts</a:t>
            </a:r>
          </a:p>
          <a:p>
            <a:pPr marL="561342" lvl="1" indent="-280671">
              <a:lnSpc>
                <a:spcPts val="3120"/>
              </a:lnSpc>
              <a:buFont typeface="Arial"/>
              <a:buChar char="•"/>
            </a:pPr>
            <a:r>
              <a:rPr lang="en-US" sz="2600">
                <a:solidFill>
                  <a:srgbClr val="000000"/>
                </a:solidFill>
                <a:latin typeface="Montserrat"/>
              </a:rPr>
              <a:t>Using the key principles of Continuous Improvement (CI) Management and Problem Solving</a:t>
            </a:r>
          </a:p>
          <a:p>
            <a:pPr marL="561342" lvl="1" indent="-280671">
              <a:lnSpc>
                <a:spcPts val="3120"/>
              </a:lnSpc>
              <a:buFont typeface="Arial"/>
              <a:buChar char="•"/>
            </a:pPr>
            <a:r>
              <a:rPr lang="en-US" sz="2600">
                <a:solidFill>
                  <a:srgbClr val="000000"/>
                </a:solidFill>
                <a:latin typeface="Montserrat"/>
              </a:rPr>
              <a:t>Using IT systems for the supply chain; Excel and company and customer systems</a:t>
            </a:r>
          </a:p>
          <a:p>
            <a:pPr marL="561342" lvl="1" indent="-280671">
              <a:lnSpc>
                <a:spcPts val="3120"/>
              </a:lnSpc>
              <a:buFont typeface="Arial"/>
              <a:buChar char="•"/>
            </a:pPr>
            <a:r>
              <a:rPr lang="en-US" sz="2600">
                <a:solidFill>
                  <a:srgbClr val="000000"/>
                </a:solidFill>
                <a:latin typeface="Montserrat"/>
              </a:rPr>
              <a:t>Key legislation, policies and procedures that influence the supply chain: health and safety, environmental, sustainability and others relevant to the business context such as large goods vehicle (LGV) driver hours, customs and trade regulations, and food safety/safe manufacturing practices</a:t>
            </a:r>
          </a:p>
        </p:txBody>
      </p:sp>
      <p:sp>
        <p:nvSpPr>
          <p:cNvPr id="7" name="TextBox 7"/>
          <p:cNvSpPr txBox="1"/>
          <p:nvPr/>
        </p:nvSpPr>
        <p:spPr>
          <a:xfrm>
            <a:off x="1028700" y="4216516"/>
            <a:ext cx="7667770" cy="2343150"/>
          </a:xfrm>
          <a:prstGeom prst="rect">
            <a:avLst/>
          </a:prstGeom>
        </p:spPr>
        <p:txBody>
          <a:bodyPr lIns="0" tIns="0" rIns="0" bIns="0" rtlCol="0" anchor="t">
            <a:spAutoFit/>
          </a:bodyPr>
          <a:lstStyle/>
          <a:p>
            <a:pPr marL="561342" lvl="1" indent="-280671">
              <a:lnSpc>
                <a:spcPts val="3120"/>
              </a:lnSpc>
              <a:buFont typeface="Arial"/>
              <a:buChar char="•"/>
            </a:pPr>
            <a:r>
              <a:rPr lang="en-US" sz="2600">
                <a:solidFill>
                  <a:srgbClr val="000000"/>
                </a:solidFill>
                <a:latin typeface="Montserrat"/>
              </a:rPr>
              <a:t>Heavy Vehicle Service &amp; Maintenance Technician Level 3</a:t>
            </a:r>
          </a:p>
          <a:p>
            <a:pPr marL="561342" lvl="1" indent="-280671">
              <a:lnSpc>
                <a:spcPts val="3120"/>
              </a:lnSpc>
              <a:buFont typeface="Arial"/>
              <a:buChar char="•"/>
            </a:pPr>
            <a:r>
              <a:rPr lang="en-US" sz="2600">
                <a:solidFill>
                  <a:srgbClr val="000000"/>
                </a:solidFill>
                <a:latin typeface="Montserrat"/>
              </a:rPr>
              <a:t>HGV Goods Drivers</a:t>
            </a:r>
          </a:p>
          <a:p>
            <a:pPr marL="561342" lvl="1" indent="-280671">
              <a:lnSpc>
                <a:spcPts val="3120"/>
              </a:lnSpc>
              <a:buFont typeface="Arial"/>
              <a:buChar char="•"/>
            </a:pPr>
            <a:r>
              <a:rPr lang="en-US" sz="2600">
                <a:solidFill>
                  <a:srgbClr val="000000"/>
                </a:solidFill>
                <a:latin typeface="Montserrat"/>
              </a:rPr>
              <a:t>Supply Chain Practitioner Level 3</a:t>
            </a:r>
          </a:p>
          <a:p>
            <a:pPr marL="561342" lvl="1" indent="-280671">
              <a:lnSpc>
                <a:spcPts val="3120"/>
              </a:lnSpc>
              <a:buFont typeface="Arial"/>
              <a:buChar char="•"/>
            </a:pPr>
            <a:r>
              <a:rPr lang="en-US" sz="2600">
                <a:solidFill>
                  <a:srgbClr val="000000"/>
                </a:solidFill>
                <a:latin typeface="Montserrat"/>
              </a:rPr>
              <a:t>Logistics Operations Procurement Manager L4</a:t>
            </a:r>
          </a:p>
        </p:txBody>
      </p:sp>
      <p:sp>
        <p:nvSpPr>
          <p:cNvPr id="8" name="TextBox 8"/>
          <p:cNvSpPr txBox="1"/>
          <p:nvPr/>
        </p:nvSpPr>
        <p:spPr>
          <a:xfrm>
            <a:off x="1028700" y="1228725"/>
            <a:ext cx="12542164" cy="1469142"/>
          </a:xfrm>
          <a:prstGeom prst="rect">
            <a:avLst/>
          </a:prstGeom>
        </p:spPr>
        <p:txBody>
          <a:bodyPr lIns="0" tIns="0" rIns="0" bIns="0" rtlCol="0" anchor="t">
            <a:spAutoFit/>
          </a:bodyPr>
          <a:lstStyle/>
          <a:p>
            <a:pPr>
              <a:lnSpc>
                <a:spcPts val="10965"/>
              </a:lnSpc>
            </a:pPr>
            <a:r>
              <a:rPr lang="en-US" sz="10965" spc="548">
                <a:solidFill>
                  <a:srgbClr val="000000"/>
                </a:solidFill>
                <a:latin typeface="Bebas Neue"/>
              </a:rPr>
              <a:t>TRANSPORT &amp; LOGISTICS</a:t>
            </a:r>
          </a:p>
        </p:txBody>
      </p:sp>
      <p:grpSp>
        <p:nvGrpSpPr>
          <p:cNvPr id="9" name="Group 9"/>
          <p:cNvGrpSpPr/>
          <p:nvPr/>
        </p:nvGrpSpPr>
        <p:grpSpPr>
          <a:xfrm>
            <a:off x="14025719" y="1028700"/>
            <a:ext cx="2834112" cy="775589"/>
            <a:chOff x="0" y="0"/>
            <a:chExt cx="3778816" cy="1034118"/>
          </a:xfrm>
        </p:grpSpPr>
        <p:sp>
          <p:nvSpPr>
            <p:cNvPr id="10" name="TextBox 10"/>
            <p:cNvSpPr txBox="1"/>
            <p:nvPr/>
          </p:nvSpPr>
          <p:spPr>
            <a:xfrm>
              <a:off x="1983128" y="150254"/>
              <a:ext cx="1795688" cy="466954"/>
            </a:xfrm>
            <a:prstGeom prst="rect">
              <a:avLst/>
            </a:prstGeom>
          </p:spPr>
          <p:txBody>
            <a:bodyPr lIns="0" tIns="0" rIns="0" bIns="0" rtlCol="0" anchor="t">
              <a:spAutoFit/>
            </a:bodyPr>
            <a:lstStyle/>
            <a:p>
              <a:pPr algn="ctr">
                <a:lnSpc>
                  <a:spcPts val="2923"/>
                </a:lnSpc>
              </a:pPr>
              <a:r>
                <a:rPr lang="en-US" sz="2088" spc="-175">
                  <a:solidFill>
                    <a:srgbClr val="AED768"/>
                  </a:solidFill>
                  <a:latin typeface="Garet"/>
                </a:rPr>
                <a:t>BERKSHIRE</a:t>
              </a:r>
            </a:p>
          </p:txBody>
        </p:sp>
        <p:grpSp>
          <p:nvGrpSpPr>
            <p:cNvPr id="11" name="Group 11"/>
            <p:cNvGrpSpPr/>
            <p:nvPr/>
          </p:nvGrpSpPr>
          <p:grpSpPr>
            <a:xfrm>
              <a:off x="113068" y="69678"/>
              <a:ext cx="855309" cy="8553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36863"/>
                </a:srgbClr>
              </a:solidFill>
            </p:spPr>
          </p:sp>
          <p:sp>
            <p:nvSpPr>
              <p:cNvPr id="13" name="TextBox 13"/>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860"/>
              <a:ext cx="769076" cy="870242"/>
            </a:xfrm>
            <a:prstGeom prst="rect">
              <a:avLst/>
            </a:prstGeom>
          </p:spPr>
        </p:pic>
        <p:grpSp>
          <p:nvGrpSpPr>
            <p:cNvPr id="15" name="Group 15"/>
            <p:cNvGrpSpPr/>
            <p:nvPr/>
          </p:nvGrpSpPr>
          <p:grpSpPr>
            <a:xfrm>
              <a:off x="0" y="0"/>
              <a:ext cx="622467" cy="6224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alpha val="73725"/>
                </a:srgbClr>
              </a:solidFill>
            </p:spPr>
          </p:sp>
          <p:sp>
            <p:nvSpPr>
              <p:cNvPr id="17" name="TextBox 17"/>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grpSp>
          <p:nvGrpSpPr>
            <p:cNvPr id="18" name="Group 18"/>
            <p:cNvGrpSpPr/>
            <p:nvPr/>
          </p:nvGrpSpPr>
          <p:grpSpPr>
            <a:xfrm>
              <a:off x="343959" y="411651"/>
              <a:ext cx="622467" cy="6224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D768">
                  <a:alpha val="73725"/>
                </a:srgbClr>
              </a:solidFill>
            </p:spPr>
          </p:sp>
          <p:sp>
            <p:nvSpPr>
              <p:cNvPr id="20" name="TextBox 20"/>
              <p:cNvSpPr txBox="1"/>
              <p:nvPr/>
            </p:nvSpPr>
            <p:spPr>
              <a:xfrm>
                <a:off x="76200" y="66675"/>
                <a:ext cx="660400" cy="669925"/>
              </a:xfrm>
              <a:prstGeom prst="rect">
                <a:avLst/>
              </a:prstGeom>
            </p:spPr>
            <p:txBody>
              <a:bodyPr lIns="30823" tIns="30823" rIns="30823" bIns="30823" rtlCol="0" anchor="ctr"/>
              <a:lstStyle/>
              <a:p>
                <a:pPr algn="ctr">
                  <a:lnSpc>
                    <a:spcPts val="764"/>
                  </a:lnSpc>
                </a:pPr>
                <a:endParaRPr/>
              </a:p>
            </p:txBody>
          </p:sp>
        </p:grpSp>
        <p:sp>
          <p:nvSpPr>
            <p:cNvPr id="21" name="TextBox 21"/>
            <p:cNvSpPr txBox="1"/>
            <p:nvPr/>
          </p:nvSpPr>
          <p:spPr>
            <a:xfrm>
              <a:off x="1181054" y="118463"/>
              <a:ext cx="923887" cy="514802"/>
            </a:xfrm>
            <a:prstGeom prst="rect">
              <a:avLst/>
            </a:prstGeom>
          </p:spPr>
          <p:txBody>
            <a:bodyPr lIns="0" tIns="0" rIns="0" bIns="0" rtlCol="0" anchor="t">
              <a:spAutoFit/>
            </a:bodyPr>
            <a:lstStyle/>
            <a:p>
              <a:pPr>
                <a:lnSpc>
                  <a:spcPts val="3231"/>
                </a:lnSpc>
              </a:pPr>
              <a:r>
                <a:rPr lang="en-US" sz="2308">
                  <a:solidFill>
                    <a:srgbClr val="58A84D"/>
                  </a:solidFill>
                  <a:latin typeface="Articulat Bold"/>
                </a:rPr>
                <a:t>LSIP</a:t>
              </a:r>
            </a:p>
          </p:txBody>
        </p:sp>
        <p:sp>
          <p:nvSpPr>
            <p:cNvPr id="22" name="TextBox 22"/>
            <p:cNvSpPr txBox="1"/>
            <p:nvPr/>
          </p:nvSpPr>
          <p:spPr>
            <a:xfrm>
              <a:off x="1181054" y="619114"/>
              <a:ext cx="2352348" cy="192786"/>
            </a:xfrm>
            <a:prstGeom prst="rect">
              <a:avLst/>
            </a:prstGeom>
          </p:spPr>
          <p:txBody>
            <a:bodyPr lIns="0" tIns="0" rIns="0" bIns="0" rtlCol="0" anchor="t">
              <a:spAutoFit/>
            </a:bodyPr>
            <a:lstStyle/>
            <a:p>
              <a:pPr>
                <a:lnSpc>
                  <a:spcPts val="1096"/>
                </a:lnSpc>
              </a:pPr>
              <a:r>
                <a:rPr lang="en-US" sz="782" spc="-28">
                  <a:solidFill>
                    <a:srgbClr val="000000"/>
                  </a:solidFill>
                  <a:latin typeface="Mont"/>
                </a:rPr>
                <a:t>SHAPING THE FUTURE WORKFORCE </a:t>
              </a:r>
            </a:p>
          </p:txBody>
        </p:sp>
        <p:pic>
          <p:nvPicPr>
            <p:cNvPr id="23" name="Picture 23"/>
            <p:cNvPicPr>
              <a:picLocks noChangeAspect="1"/>
            </p:cNvPicPr>
            <p:nvPr/>
          </p:nvPicPr>
          <p:blipFill>
            <a:blip r:embed="rId5"/>
            <a:srcRect/>
            <a:stretch>
              <a:fillRect/>
            </a:stretch>
          </p:blipFill>
          <p:spPr>
            <a:xfrm>
              <a:off x="102587" y="178900"/>
              <a:ext cx="519881" cy="718161"/>
            </a:xfrm>
            <a:prstGeom prst="rect">
              <a:avLst/>
            </a:prstGeom>
          </p:spPr>
        </p:pic>
      </p:grpSp>
      <p:grpSp>
        <p:nvGrpSpPr>
          <p:cNvPr id="24" name="Group 24"/>
          <p:cNvGrpSpPr/>
          <p:nvPr/>
        </p:nvGrpSpPr>
        <p:grpSpPr>
          <a:xfrm>
            <a:off x="14025719" y="1993128"/>
            <a:ext cx="3233581" cy="775589"/>
            <a:chOff x="0" y="0"/>
            <a:chExt cx="4311441" cy="1034118"/>
          </a:xfrm>
        </p:grpSpPr>
        <p:grpSp>
          <p:nvGrpSpPr>
            <p:cNvPr id="25" name="Group 25"/>
            <p:cNvGrpSpPr/>
            <p:nvPr/>
          </p:nvGrpSpPr>
          <p:grpSpPr>
            <a:xfrm>
              <a:off x="113068" y="69678"/>
              <a:ext cx="855309" cy="85530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alpha val="36863"/>
                </a:srgbClr>
              </a:solidFill>
            </p:spPr>
          </p:sp>
          <p:sp>
            <p:nvSpPr>
              <p:cNvPr id="27" name="TextBox 27"/>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02860"/>
              <a:ext cx="769076" cy="870242"/>
            </a:xfrm>
            <a:prstGeom prst="rect">
              <a:avLst/>
            </a:prstGeom>
          </p:spPr>
        </p:pic>
        <p:grpSp>
          <p:nvGrpSpPr>
            <p:cNvPr id="29" name="Group 29"/>
            <p:cNvGrpSpPr/>
            <p:nvPr/>
          </p:nvGrpSpPr>
          <p:grpSpPr>
            <a:xfrm>
              <a:off x="0" y="0"/>
              <a:ext cx="622467" cy="62246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D02C">
                  <a:alpha val="73725"/>
                </a:srgbClr>
              </a:solidFill>
            </p:spPr>
          </p:sp>
          <p:sp>
            <p:nvSpPr>
              <p:cNvPr id="31" name="TextBox 31"/>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grpSp>
          <p:nvGrpSpPr>
            <p:cNvPr id="32" name="Group 32"/>
            <p:cNvGrpSpPr/>
            <p:nvPr/>
          </p:nvGrpSpPr>
          <p:grpSpPr>
            <a:xfrm>
              <a:off x="343959" y="411651"/>
              <a:ext cx="622467" cy="62246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D">
                  <a:alpha val="53725"/>
                </a:srgbClr>
              </a:solidFill>
            </p:spPr>
          </p:sp>
          <p:sp>
            <p:nvSpPr>
              <p:cNvPr id="34" name="TextBox 34"/>
              <p:cNvSpPr txBox="1"/>
              <p:nvPr/>
            </p:nvSpPr>
            <p:spPr>
              <a:xfrm>
                <a:off x="76200" y="66675"/>
                <a:ext cx="660400" cy="669925"/>
              </a:xfrm>
              <a:prstGeom prst="rect">
                <a:avLst/>
              </a:prstGeom>
            </p:spPr>
            <p:txBody>
              <a:bodyPr lIns="24848" tIns="24848" rIns="24848" bIns="24848" rtlCol="0" anchor="ctr"/>
              <a:lstStyle/>
              <a:p>
                <a:pPr algn="ctr">
                  <a:lnSpc>
                    <a:spcPts val="310"/>
                  </a:lnSpc>
                </a:pPr>
                <a:endParaRPr/>
              </a:p>
            </p:txBody>
          </p:sp>
        </p:grpSp>
        <p:pic>
          <p:nvPicPr>
            <p:cNvPr id="35" name="Picture 35"/>
            <p:cNvPicPr>
              <a:picLocks noChangeAspect="1"/>
            </p:cNvPicPr>
            <p:nvPr/>
          </p:nvPicPr>
          <p:blipFill>
            <a:blip r:embed="rId5"/>
            <a:srcRect/>
            <a:stretch>
              <a:fillRect/>
            </a:stretch>
          </p:blipFill>
          <p:spPr>
            <a:xfrm>
              <a:off x="101537" y="178175"/>
              <a:ext cx="520930" cy="719611"/>
            </a:xfrm>
            <a:prstGeom prst="rect">
              <a:avLst/>
            </a:prstGeom>
          </p:spPr>
        </p:pic>
        <p:sp>
          <p:nvSpPr>
            <p:cNvPr id="36" name="TextBox 36"/>
            <p:cNvSpPr txBox="1"/>
            <p:nvPr/>
          </p:nvSpPr>
          <p:spPr>
            <a:xfrm>
              <a:off x="2018657" y="146253"/>
              <a:ext cx="2292784" cy="470673"/>
            </a:xfrm>
            <a:prstGeom prst="rect">
              <a:avLst/>
            </a:prstGeom>
          </p:spPr>
          <p:txBody>
            <a:bodyPr lIns="0" tIns="0" rIns="0" bIns="0" rtlCol="0" anchor="t">
              <a:spAutoFit/>
            </a:bodyPr>
            <a:lstStyle/>
            <a:p>
              <a:pPr algn="ctr">
                <a:lnSpc>
                  <a:spcPts val="2929"/>
                </a:lnSpc>
              </a:pPr>
              <a:r>
                <a:rPr lang="en-US" sz="2092" spc="-175">
                  <a:solidFill>
                    <a:srgbClr val="FBBF35"/>
                  </a:solidFill>
                  <a:latin typeface="Garet"/>
                </a:rPr>
                <a:t>OXFORDSHIRE</a:t>
              </a:r>
            </a:p>
          </p:txBody>
        </p:sp>
        <p:sp>
          <p:nvSpPr>
            <p:cNvPr id="37" name="TextBox 37"/>
            <p:cNvSpPr txBox="1"/>
            <p:nvPr/>
          </p:nvSpPr>
          <p:spPr>
            <a:xfrm>
              <a:off x="1183438" y="113208"/>
              <a:ext cx="925752" cy="515745"/>
            </a:xfrm>
            <a:prstGeom prst="rect">
              <a:avLst/>
            </a:prstGeom>
          </p:spPr>
          <p:txBody>
            <a:bodyPr lIns="0" tIns="0" rIns="0" bIns="0" rtlCol="0" anchor="t">
              <a:spAutoFit/>
            </a:bodyPr>
            <a:lstStyle/>
            <a:p>
              <a:pPr>
                <a:lnSpc>
                  <a:spcPts val="3238"/>
                </a:lnSpc>
              </a:pPr>
              <a:r>
                <a:rPr lang="en-US" sz="2312">
                  <a:solidFill>
                    <a:srgbClr val="FF914D"/>
                  </a:solidFill>
                  <a:latin typeface="Articulat Bold"/>
                </a:rPr>
                <a:t>LSIP</a:t>
              </a:r>
            </a:p>
          </p:txBody>
        </p:sp>
        <p:sp>
          <p:nvSpPr>
            <p:cNvPr id="38" name="TextBox 38"/>
            <p:cNvSpPr txBox="1"/>
            <p:nvPr/>
          </p:nvSpPr>
          <p:spPr>
            <a:xfrm>
              <a:off x="1183438" y="614851"/>
              <a:ext cx="3128003" cy="192733"/>
            </a:xfrm>
            <a:prstGeom prst="rect">
              <a:avLst/>
            </a:prstGeom>
          </p:spPr>
          <p:txBody>
            <a:bodyPr lIns="0" tIns="0" rIns="0" bIns="0" rtlCol="0" anchor="t">
              <a:spAutoFit/>
            </a:bodyPr>
            <a:lstStyle/>
            <a:p>
              <a:pPr>
                <a:lnSpc>
                  <a:spcPts val="1098"/>
                </a:lnSpc>
              </a:pPr>
              <a:r>
                <a:rPr lang="en-US" sz="784" spc="-28">
                  <a:solidFill>
                    <a:srgbClr val="000000"/>
                  </a:solidFill>
                  <a:latin typeface="Mont"/>
                </a:rPr>
                <a:t>SHAPING THE FUTURE WORKFORCE </a:t>
              </a:r>
            </a:p>
          </p:txBody>
        </p:sp>
      </p:grpSp>
      <p:sp>
        <p:nvSpPr>
          <p:cNvPr id="39" name="TextBox 39"/>
          <p:cNvSpPr txBox="1"/>
          <p:nvPr/>
        </p:nvSpPr>
        <p:spPr>
          <a:xfrm>
            <a:off x="1028700" y="2949691"/>
            <a:ext cx="7087390" cy="538609"/>
          </a:xfrm>
          <a:prstGeom prst="rect">
            <a:avLst/>
          </a:prstGeom>
        </p:spPr>
        <p:txBody>
          <a:bodyPr lIns="0" tIns="0" rIns="0" bIns="0" rtlCol="0" anchor="t">
            <a:spAutoFit/>
          </a:bodyPr>
          <a:lstStyle/>
          <a:p>
            <a:pPr>
              <a:lnSpc>
                <a:spcPts val="4200"/>
              </a:lnSpc>
            </a:pPr>
            <a:r>
              <a:rPr lang="en-US" sz="3500" dirty="0">
                <a:solidFill>
                  <a:srgbClr val="000000"/>
                </a:solidFill>
                <a:latin typeface="Montserrat Bold"/>
              </a:rPr>
              <a:t>Recruitment Difficulties</a:t>
            </a:r>
          </a:p>
        </p:txBody>
      </p:sp>
      <p:sp>
        <p:nvSpPr>
          <p:cNvPr id="40" name="TextBox 40"/>
          <p:cNvSpPr txBox="1"/>
          <p:nvPr/>
        </p:nvSpPr>
        <p:spPr>
          <a:xfrm>
            <a:off x="9306070" y="2949691"/>
            <a:ext cx="6128850" cy="1076325"/>
          </a:xfrm>
          <a:prstGeom prst="rect">
            <a:avLst/>
          </a:prstGeom>
        </p:spPr>
        <p:txBody>
          <a:bodyPr lIns="0" tIns="0" rIns="0" bIns="0" rtlCol="0" anchor="t">
            <a:spAutoFit/>
          </a:bodyPr>
          <a:lstStyle/>
          <a:p>
            <a:pPr>
              <a:lnSpc>
                <a:spcPts val="4200"/>
              </a:lnSpc>
            </a:pPr>
            <a:r>
              <a:rPr lang="en-US" sz="3500">
                <a:solidFill>
                  <a:srgbClr val="000000"/>
                </a:solidFill>
                <a:latin typeface="Montserrat Bold"/>
              </a:rPr>
              <a:t>Skills Gaps and Upskilling (Existing Staff)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3263</Words>
  <Application>Microsoft Office PowerPoint</Application>
  <PresentationFormat>Custom</PresentationFormat>
  <Paragraphs>509</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Montserrat</vt:lpstr>
      <vt:lpstr>Montserrat Bold</vt:lpstr>
      <vt:lpstr>Montserrat Bold Italics</vt:lpstr>
      <vt:lpstr>Articulat Bold</vt:lpstr>
      <vt:lpstr>Bebas Neue</vt:lpstr>
      <vt:lpstr>Arial</vt:lpstr>
      <vt:lpstr>Garet</vt:lpstr>
      <vt:lpstr>Montserrat Italics</vt:lpstr>
      <vt:lpstr>Calibri</vt:lpstr>
      <vt:lpstr>Mont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Priorities</dc:title>
  <dc:creator>Kate Webb</dc:creator>
  <cp:lastModifiedBy>Sharon Brown</cp:lastModifiedBy>
  <cp:revision>5</cp:revision>
  <dcterms:created xsi:type="dcterms:W3CDTF">2006-08-16T00:00:00Z</dcterms:created>
  <dcterms:modified xsi:type="dcterms:W3CDTF">2023-05-16T10:52:40Z</dcterms:modified>
  <dc:identifier>DAFeY59Ociw</dc:identifier>
</cp:coreProperties>
</file>