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Montserrat Classic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15809" cy="331095"/>
            <a:chOff x="0" y="0"/>
            <a:chExt cx="8476631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76631" cy="152400"/>
            </a:xfrm>
            <a:custGeom>
              <a:avLst/>
              <a:gdLst/>
              <a:ahLst/>
              <a:cxnLst/>
              <a:rect l="l" t="t" r="r" b="b"/>
              <a:pathLst>
                <a:path w="8476631" h="152400">
                  <a:moveTo>
                    <a:pt x="0" y="0"/>
                  </a:moveTo>
                  <a:lnTo>
                    <a:pt x="8476631" y="0"/>
                  </a:lnTo>
                  <a:lnTo>
                    <a:pt x="8476631" y="152400"/>
                  </a:lnTo>
                  <a:lnTo>
                    <a:pt x="0" y="152400"/>
                  </a:lnTo>
                  <a:close/>
                </a:path>
              </a:pathLst>
            </a:custGeom>
            <a:gradFill rotWithShape="1">
              <a:gsLst>
                <a:gs pos="0">
                  <a:srgbClr val="848383">
                    <a:alpha val="55000"/>
                  </a:srgbClr>
                </a:gs>
                <a:gs pos="100000">
                  <a:srgbClr val="79BC58">
                    <a:alpha val="845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1028700" y="8737374"/>
            <a:ext cx="2137132" cy="520926"/>
          </a:xfrm>
          <a:custGeom>
            <a:avLst/>
            <a:gdLst/>
            <a:ahLst/>
            <a:cxnLst/>
            <a:rect l="l" t="t" r="r" b="b"/>
            <a:pathLst>
              <a:path w="2137132" h="520926">
                <a:moveTo>
                  <a:pt x="0" y="0"/>
                </a:moveTo>
                <a:lnTo>
                  <a:pt x="2137132" y="0"/>
                </a:lnTo>
                <a:lnTo>
                  <a:pt x="2137132" y="520926"/>
                </a:lnTo>
                <a:lnTo>
                  <a:pt x="0" y="52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028700" y="1028700"/>
            <a:ext cx="3538741" cy="3538741"/>
          </a:xfrm>
          <a:custGeom>
            <a:avLst/>
            <a:gdLst/>
            <a:ahLst/>
            <a:cxnLst/>
            <a:rect l="l" t="t" r="r" b="b"/>
            <a:pathLst>
              <a:path w="3538741" h="3538741">
                <a:moveTo>
                  <a:pt x="0" y="0"/>
                </a:moveTo>
                <a:lnTo>
                  <a:pt x="3538741" y="0"/>
                </a:lnTo>
                <a:lnTo>
                  <a:pt x="3538741" y="3538741"/>
                </a:lnTo>
                <a:lnTo>
                  <a:pt x="0" y="3538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4309834" y="2305635"/>
            <a:ext cx="12691859" cy="880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40"/>
              </a:lnSpc>
            </a:pPr>
            <a:r>
              <a:rPr lang="en-US" sz="5100">
                <a:solidFill>
                  <a:srgbClr val="000000"/>
                </a:solidFill>
                <a:latin typeface="Montserrat Classic Bold"/>
              </a:rPr>
              <a:t>Creating a </a:t>
            </a:r>
            <a:r>
              <a:rPr lang="en-US" sz="5100">
                <a:solidFill>
                  <a:srgbClr val="79BC58"/>
                </a:solidFill>
                <a:latin typeface="Montserrat Classic Bold"/>
              </a:rPr>
              <a:t>greener</a:t>
            </a:r>
            <a:r>
              <a:rPr lang="en-US" sz="5100">
                <a:solidFill>
                  <a:srgbClr val="000000"/>
                </a:solidFill>
                <a:latin typeface="Montserrat Classic Bold"/>
              </a:rPr>
              <a:t> future for business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4114" y="4811568"/>
            <a:ext cx="16127580" cy="538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0"/>
              </a:lnSpc>
            </a:pPr>
            <a:r>
              <a:rPr lang="en-US" sz="3193" dirty="0">
                <a:solidFill>
                  <a:srgbClr val="79BC58"/>
                </a:solidFill>
                <a:latin typeface="Montserrat Classic Bold"/>
              </a:rPr>
              <a:t>Sustainable Futures:</a:t>
            </a:r>
            <a:r>
              <a:rPr lang="en-US" sz="3193" dirty="0">
                <a:solidFill>
                  <a:srgbClr val="000000"/>
                </a:solidFill>
                <a:latin typeface="Montserrat Classic Bold"/>
              </a:rPr>
              <a:t> Navigating Carbon Management in UK Civil Construction </a:t>
            </a:r>
          </a:p>
        </p:txBody>
      </p:sp>
      <p:sp>
        <p:nvSpPr>
          <p:cNvPr id="8" name="AutoShape 8"/>
          <p:cNvSpPr/>
          <p:nvPr/>
        </p:nvSpPr>
        <p:spPr>
          <a:xfrm>
            <a:off x="1145243" y="5862894"/>
            <a:ext cx="16126451" cy="0"/>
          </a:xfrm>
          <a:prstGeom prst="line">
            <a:avLst/>
          </a:prstGeom>
          <a:ln w="114300" cap="flat">
            <a:solidFill>
              <a:srgbClr val="79BC5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1112145" y="8977645"/>
            <a:ext cx="6159550" cy="280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000000"/>
                </a:solidFill>
                <a:latin typeface="Montserrat Classic Bold"/>
              </a:rPr>
              <a:t>Carbon and Sustainability in Infrastructure I March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63998" y="0"/>
            <a:ext cx="9724002" cy="10287000"/>
            <a:chOff x="0" y="0"/>
            <a:chExt cx="256105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61054" cy="2709333"/>
            </a:xfrm>
            <a:custGeom>
              <a:avLst/>
              <a:gdLst/>
              <a:ahLst/>
              <a:cxnLst/>
              <a:rect l="l" t="t" r="r" b="b"/>
              <a:pathLst>
                <a:path w="2561054" h="2709333">
                  <a:moveTo>
                    <a:pt x="0" y="0"/>
                  </a:moveTo>
                  <a:lnTo>
                    <a:pt x="2561054" y="0"/>
                  </a:lnTo>
                  <a:lnTo>
                    <a:pt x="256105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9BC5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561054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4465955"/>
            <a:ext cx="7027298" cy="1278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10"/>
              </a:lnSpc>
            </a:pPr>
            <a:r>
              <a:rPr lang="en-US" sz="3650">
                <a:solidFill>
                  <a:srgbClr val="79BC58"/>
                </a:solidFill>
                <a:latin typeface="Montserrat Classic Bold"/>
              </a:rPr>
              <a:t>Practical Implementation Advice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889226" y="2477589"/>
            <a:ext cx="7370074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</a:pPr>
            <a:r>
              <a:rPr lang="en-US" sz="2499">
                <a:solidFill>
                  <a:srgbClr val="FCFDFC"/>
                </a:solidFill>
                <a:latin typeface="Montserrat Classic Bold"/>
              </a:rPr>
              <a:t>Starting Small:</a:t>
            </a:r>
            <a:r>
              <a:rPr lang="en-US" sz="2499">
                <a:solidFill>
                  <a:srgbClr val="000000"/>
                </a:solidFill>
                <a:latin typeface="Montserrat Classic Bold"/>
              </a:rPr>
              <a:t> Initial steps SMEs can take towards carbon management without the immediate need for PAS 2080 compliance.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89226" y="4654511"/>
            <a:ext cx="7370074" cy="174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56"/>
              </a:lnSpc>
            </a:pPr>
            <a:r>
              <a:rPr lang="en-US" sz="2468">
                <a:solidFill>
                  <a:srgbClr val="FCFDFC"/>
                </a:solidFill>
                <a:latin typeface="Montserrat Classic Bold"/>
              </a:rPr>
              <a:t>Systems Thinking:</a:t>
            </a:r>
            <a:r>
              <a:rPr lang="en-US" sz="2468">
                <a:solidFill>
                  <a:srgbClr val="000000"/>
                </a:solidFill>
                <a:latin typeface="Montserrat Classic Bold"/>
              </a:rPr>
              <a:t> Encouraging SMEs to adopt a holistic view of projects, considering the long-term environmental impact of their work.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838291" y="6849230"/>
            <a:ext cx="7421009" cy="1589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93"/>
              </a:lnSpc>
            </a:pPr>
            <a:r>
              <a:rPr lang="en-US" sz="2281">
                <a:solidFill>
                  <a:srgbClr val="FCFDFC"/>
                </a:solidFill>
                <a:latin typeface="Montserrat Classic Bold"/>
              </a:rPr>
              <a:t>Community and Leadership:</a:t>
            </a:r>
            <a:r>
              <a:rPr lang="en-US" sz="2281">
                <a:solidFill>
                  <a:srgbClr val="000000"/>
                </a:solidFill>
                <a:latin typeface="Montserrat Classic Bold"/>
              </a:rPr>
              <a:t> The importance of leading by example, fostering a culture of sustainability within their operations and the wider industry.</a:t>
            </a:r>
          </a:p>
        </p:txBody>
      </p:sp>
      <p:sp>
        <p:nvSpPr>
          <p:cNvPr id="9" name="Freeform 9"/>
          <p:cNvSpPr/>
          <p:nvPr/>
        </p:nvSpPr>
        <p:spPr>
          <a:xfrm>
            <a:off x="-8457622" y="7540350"/>
            <a:ext cx="17601622" cy="3957381"/>
          </a:xfrm>
          <a:custGeom>
            <a:avLst/>
            <a:gdLst/>
            <a:ahLst/>
            <a:cxnLst/>
            <a:rect l="l" t="t" r="r" b="b"/>
            <a:pathLst>
              <a:path w="17601622" h="3957381">
                <a:moveTo>
                  <a:pt x="0" y="0"/>
                </a:moveTo>
                <a:lnTo>
                  <a:pt x="17601622" y="0"/>
                </a:lnTo>
                <a:lnTo>
                  <a:pt x="17601622" y="3957381"/>
                </a:lnTo>
                <a:lnTo>
                  <a:pt x="0" y="3957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3" r="-13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flipV="1">
            <a:off x="8563998" y="-1612898"/>
            <a:ext cx="17601622" cy="3957381"/>
          </a:xfrm>
          <a:custGeom>
            <a:avLst/>
            <a:gdLst/>
            <a:ahLst/>
            <a:cxnLst/>
            <a:rect l="l" t="t" r="r" b="b"/>
            <a:pathLst>
              <a:path w="17601622" h="3957381">
                <a:moveTo>
                  <a:pt x="0" y="3957381"/>
                </a:moveTo>
                <a:lnTo>
                  <a:pt x="17601622" y="3957381"/>
                </a:lnTo>
                <a:lnTo>
                  <a:pt x="17601622" y="0"/>
                </a:lnTo>
                <a:lnTo>
                  <a:pt x="0" y="0"/>
                </a:lnTo>
                <a:lnTo>
                  <a:pt x="0" y="3957381"/>
                </a:lnTo>
                <a:close/>
              </a:path>
            </a:pathLst>
          </a:custGeom>
          <a:blipFill>
            <a:blip r:embed="rId4">
              <a:alphaModFix amt="4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33" r="-133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63998" y="0"/>
            <a:ext cx="9724002" cy="10287000"/>
            <a:chOff x="0" y="0"/>
            <a:chExt cx="256105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61054" cy="2709333"/>
            </a:xfrm>
            <a:custGeom>
              <a:avLst/>
              <a:gdLst/>
              <a:ahLst/>
              <a:cxnLst/>
              <a:rect l="l" t="t" r="r" b="b"/>
              <a:pathLst>
                <a:path w="2561054" h="2709333">
                  <a:moveTo>
                    <a:pt x="0" y="0"/>
                  </a:moveTo>
                  <a:lnTo>
                    <a:pt x="2561054" y="0"/>
                  </a:lnTo>
                  <a:lnTo>
                    <a:pt x="256105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9BC5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561054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230869" y="4789805"/>
            <a:ext cx="4399700" cy="63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110"/>
              </a:lnSpc>
            </a:pPr>
            <a:r>
              <a:rPr lang="en-US" sz="3650">
                <a:solidFill>
                  <a:srgbClr val="79BC58"/>
                </a:solidFill>
                <a:latin typeface="Montserrat Classic Bold"/>
              </a:rPr>
              <a:t>The Path Forward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838291" y="1584549"/>
            <a:ext cx="7421009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</a:pPr>
            <a:r>
              <a:rPr lang="en-US" sz="2499">
                <a:solidFill>
                  <a:srgbClr val="FCFDFC"/>
                </a:solidFill>
                <a:latin typeface="Montserrat Classic Bold"/>
              </a:rPr>
              <a:t>Embed Sustainability in Corporate Culture:</a:t>
            </a:r>
            <a:r>
              <a:rPr lang="en-US" sz="2499">
                <a:solidFill>
                  <a:srgbClr val="000000"/>
                </a:solidFill>
                <a:latin typeface="Montserrat Classic Bold"/>
              </a:rPr>
              <a:t> Cultivate an environment where every team member is a proponent of sustainability, understanding their impact and contributing to the company’s environmental goals.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32781" y="3997437"/>
            <a:ext cx="7526519" cy="2623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56"/>
              </a:lnSpc>
            </a:pPr>
            <a:r>
              <a:rPr lang="en-US" sz="2468">
                <a:solidFill>
                  <a:srgbClr val="FCFDFC"/>
                </a:solidFill>
                <a:latin typeface="Montserrat Classic Bold"/>
              </a:rPr>
              <a:t>Strategic Approach to Carbon Management:</a:t>
            </a:r>
            <a:r>
              <a:rPr lang="en-US" sz="2468">
                <a:solidFill>
                  <a:srgbClr val="000000"/>
                </a:solidFill>
                <a:latin typeface="Montserrat Classic Bold"/>
              </a:rPr>
              <a:t> View carbon offsetting as an investment opportunity and implement practical carbon reduction plans (CRPs) that integrate with your business operations, demonstrating long-term value to clients concerned with costs.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32781" y="6868319"/>
            <a:ext cx="7526519" cy="2389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93"/>
              </a:lnSpc>
            </a:pPr>
            <a:r>
              <a:rPr lang="en-US" sz="2281">
                <a:solidFill>
                  <a:srgbClr val="FCFDFC"/>
                </a:solidFill>
                <a:latin typeface="Montserrat Classic Bold"/>
              </a:rPr>
              <a:t>Adopt Systems Thinking and Collaborative Leadership:</a:t>
            </a:r>
            <a:r>
              <a:rPr lang="en-US" sz="2281">
                <a:solidFill>
                  <a:srgbClr val="000000"/>
                </a:solidFill>
                <a:latin typeface="Montserrat Classic Bold"/>
              </a:rPr>
              <a:t> Embrace holistic project views and nature-based solutions, and utilise leadership and collaboration to navigate client constraints and advocate for sustainable practices within the built environment</a:t>
            </a:r>
          </a:p>
        </p:txBody>
      </p:sp>
      <p:sp>
        <p:nvSpPr>
          <p:cNvPr id="9" name="Freeform 9"/>
          <p:cNvSpPr/>
          <p:nvPr/>
        </p:nvSpPr>
        <p:spPr>
          <a:xfrm>
            <a:off x="-8457622" y="7540350"/>
            <a:ext cx="17601622" cy="3957381"/>
          </a:xfrm>
          <a:custGeom>
            <a:avLst/>
            <a:gdLst/>
            <a:ahLst/>
            <a:cxnLst/>
            <a:rect l="l" t="t" r="r" b="b"/>
            <a:pathLst>
              <a:path w="17601622" h="3957381">
                <a:moveTo>
                  <a:pt x="0" y="0"/>
                </a:moveTo>
                <a:lnTo>
                  <a:pt x="17601622" y="0"/>
                </a:lnTo>
                <a:lnTo>
                  <a:pt x="17601622" y="3957381"/>
                </a:lnTo>
                <a:lnTo>
                  <a:pt x="0" y="3957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3" r="-13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flipV="1">
            <a:off x="8563998" y="-1612898"/>
            <a:ext cx="17601622" cy="3957381"/>
          </a:xfrm>
          <a:custGeom>
            <a:avLst/>
            <a:gdLst/>
            <a:ahLst/>
            <a:cxnLst/>
            <a:rect l="l" t="t" r="r" b="b"/>
            <a:pathLst>
              <a:path w="17601622" h="3957381">
                <a:moveTo>
                  <a:pt x="0" y="3957381"/>
                </a:moveTo>
                <a:lnTo>
                  <a:pt x="17601622" y="3957381"/>
                </a:lnTo>
                <a:lnTo>
                  <a:pt x="17601622" y="0"/>
                </a:lnTo>
                <a:lnTo>
                  <a:pt x="0" y="0"/>
                </a:lnTo>
                <a:lnTo>
                  <a:pt x="0" y="3957381"/>
                </a:lnTo>
                <a:close/>
              </a:path>
            </a:pathLst>
          </a:custGeom>
          <a:blipFill>
            <a:blip r:embed="rId4">
              <a:alphaModFix amt="4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33" r="-133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63998" y="0"/>
            <a:ext cx="9724002" cy="10287000"/>
            <a:chOff x="0" y="0"/>
            <a:chExt cx="256105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61054" cy="2709333"/>
            </a:xfrm>
            <a:custGeom>
              <a:avLst/>
              <a:gdLst/>
              <a:ahLst/>
              <a:cxnLst/>
              <a:rect l="l" t="t" r="r" b="b"/>
              <a:pathLst>
                <a:path w="2561054" h="2709333">
                  <a:moveTo>
                    <a:pt x="0" y="0"/>
                  </a:moveTo>
                  <a:lnTo>
                    <a:pt x="2561054" y="0"/>
                  </a:lnTo>
                  <a:lnTo>
                    <a:pt x="256105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9BC5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561054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8457622" y="7540350"/>
            <a:ext cx="17601622" cy="3957381"/>
          </a:xfrm>
          <a:custGeom>
            <a:avLst/>
            <a:gdLst/>
            <a:ahLst/>
            <a:cxnLst/>
            <a:rect l="l" t="t" r="r" b="b"/>
            <a:pathLst>
              <a:path w="17601622" h="3957381">
                <a:moveTo>
                  <a:pt x="0" y="0"/>
                </a:moveTo>
                <a:lnTo>
                  <a:pt x="17601622" y="0"/>
                </a:lnTo>
                <a:lnTo>
                  <a:pt x="17601622" y="3957381"/>
                </a:lnTo>
                <a:lnTo>
                  <a:pt x="0" y="3957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3" r="-13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flipV="1">
            <a:off x="8563998" y="-1612898"/>
            <a:ext cx="17601622" cy="3957381"/>
          </a:xfrm>
          <a:custGeom>
            <a:avLst/>
            <a:gdLst/>
            <a:ahLst/>
            <a:cxnLst/>
            <a:rect l="l" t="t" r="r" b="b"/>
            <a:pathLst>
              <a:path w="17601622" h="3957381">
                <a:moveTo>
                  <a:pt x="0" y="3957381"/>
                </a:moveTo>
                <a:lnTo>
                  <a:pt x="17601622" y="3957381"/>
                </a:lnTo>
                <a:lnTo>
                  <a:pt x="17601622" y="0"/>
                </a:lnTo>
                <a:lnTo>
                  <a:pt x="0" y="0"/>
                </a:lnTo>
                <a:lnTo>
                  <a:pt x="0" y="3957381"/>
                </a:lnTo>
                <a:close/>
              </a:path>
            </a:pathLst>
          </a:custGeom>
          <a:blipFill>
            <a:blip r:embed="rId4">
              <a:alphaModFix amt="4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33" r="-13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938914" y="4474528"/>
            <a:ext cx="4949263" cy="1195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730"/>
              </a:lnSpc>
            </a:pPr>
            <a:r>
              <a:rPr lang="en-US" sz="6950">
                <a:solidFill>
                  <a:srgbClr val="79BC58"/>
                </a:solidFill>
                <a:latin typeface="Montserrat Classic Bold"/>
              </a:rPr>
              <a:t>Thank You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41909" y="4407853"/>
            <a:ext cx="4968180" cy="1268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25"/>
              </a:lnSpc>
              <a:spcBef>
                <a:spcPct val="0"/>
              </a:spcBef>
            </a:pPr>
            <a:r>
              <a:rPr lang="en-US" sz="6950">
                <a:solidFill>
                  <a:srgbClr val="FCFDFC"/>
                </a:solidFill>
                <a:latin typeface="Montserrat Classic Bold"/>
              </a:rPr>
              <a:t>Questions?</a:t>
            </a: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1E40D155-712A-211B-9B24-D3DA0F1FCB65}"/>
              </a:ext>
            </a:extLst>
          </p:cNvPr>
          <p:cNvSpPr/>
          <p:nvPr/>
        </p:nvSpPr>
        <p:spPr>
          <a:xfrm>
            <a:off x="686378" y="9047354"/>
            <a:ext cx="1676400" cy="405733"/>
          </a:xfrm>
          <a:custGeom>
            <a:avLst/>
            <a:gdLst/>
            <a:ahLst/>
            <a:cxnLst/>
            <a:rect l="l" t="t" r="r" b="b"/>
            <a:pathLst>
              <a:path w="2137132" h="520926">
                <a:moveTo>
                  <a:pt x="0" y="0"/>
                </a:moveTo>
                <a:lnTo>
                  <a:pt x="2137132" y="0"/>
                </a:lnTo>
                <a:lnTo>
                  <a:pt x="2137132" y="520926"/>
                </a:lnTo>
                <a:lnTo>
                  <a:pt x="0" y="5209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085395"/>
            <a:ext cx="9144000" cy="14554200"/>
            <a:chOff x="0" y="0"/>
            <a:chExt cx="3093156" cy="4923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4923272"/>
            </a:xfrm>
            <a:custGeom>
              <a:avLst/>
              <a:gdLst/>
              <a:ahLst/>
              <a:cxnLst/>
              <a:rect l="l" t="t" r="r" b="b"/>
              <a:pathLst>
                <a:path w="3093156" h="4923272">
                  <a:moveTo>
                    <a:pt x="0" y="0"/>
                  </a:moveTo>
                  <a:lnTo>
                    <a:pt x="3093156" y="0"/>
                  </a:lnTo>
                  <a:lnTo>
                    <a:pt x="3093156" y="4923272"/>
                  </a:lnTo>
                  <a:lnTo>
                    <a:pt x="0" y="4923272"/>
                  </a:lnTo>
                  <a:close/>
                </a:path>
              </a:pathLst>
            </a:custGeom>
            <a:solidFill>
              <a:srgbClr val="79BC58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-8457622" y="7540350"/>
            <a:ext cx="17601622" cy="3957381"/>
          </a:xfrm>
          <a:custGeom>
            <a:avLst/>
            <a:gdLst/>
            <a:ahLst/>
            <a:cxnLst/>
            <a:rect l="l" t="t" r="r" b="b"/>
            <a:pathLst>
              <a:path w="17601622" h="3957381">
                <a:moveTo>
                  <a:pt x="0" y="0"/>
                </a:moveTo>
                <a:lnTo>
                  <a:pt x="17601622" y="0"/>
                </a:lnTo>
                <a:lnTo>
                  <a:pt x="17601622" y="3957381"/>
                </a:lnTo>
                <a:lnTo>
                  <a:pt x="0" y="3957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3" r="-13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flipV="1">
            <a:off x="9144000" y="-1647245"/>
            <a:ext cx="17601622" cy="3957381"/>
          </a:xfrm>
          <a:custGeom>
            <a:avLst/>
            <a:gdLst/>
            <a:ahLst/>
            <a:cxnLst/>
            <a:rect l="l" t="t" r="r" b="b"/>
            <a:pathLst>
              <a:path w="17601622" h="3957381">
                <a:moveTo>
                  <a:pt x="0" y="3957380"/>
                </a:moveTo>
                <a:lnTo>
                  <a:pt x="17601622" y="3957380"/>
                </a:lnTo>
                <a:lnTo>
                  <a:pt x="17601622" y="0"/>
                </a:lnTo>
                <a:lnTo>
                  <a:pt x="0" y="0"/>
                </a:lnTo>
                <a:lnTo>
                  <a:pt x="0" y="3957380"/>
                </a:lnTo>
                <a:close/>
              </a:path>
            </a:pathLst>
          </a:custGeom>
          <a:blipFill>
            <a:blip r:embed="rId4">
              <a:alphaModFix amt="4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33" r="-13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664998" y="4588137"/>
            <a:ext cx="5814005" cy="1130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035"/>
              </a:lnSpc>
            </a:pPr>
            <a:r>
              <a:rPr lang="en-US" sz="6950">
                <a:solidFill>
                  <a:srgbClr val="FCFDFC"/>
                </a:solidFill>
                <a:latin typeface="Montserrat Classic Bold"/>
              </a:rPr>
              <a:t>Introduction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26617" y="3191124"/>
            <a:ext cx="7232683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</a:pPr>
            <a:r>
              <a:rPr lang="en-US" sz="2499">
                <a:solidFill>
                  <a:srgbClr val="79BC58"/>
                </a:solidFill>
                <a:latin typeface="Montserrat Classic Bold"/>
              </a:rPr>
              <a:t>Our focus today: </a:t>
            </a:r>
            <a:r>
              <a:rPr lang="en-US" sz="2499">
                <a:solidFill>
                  <a:srgbClr val="000000"/>
                </a:solidFill>
                <a:latin typeface="Montserrat Classic Bold"/>
              </a:rPr>
              <a:t>Empowering UK civil construction stakeholders with strategic insights into carbon management.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26617" y="5808838"/>
            <a:ext cx="7232683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</a:pPr>
            <a:r>
              <a:rPr lang="en-US" sz="2499">
                <a:solidFill>
                  <a:srgbClr val="79BC58"/>
                </a:solidFill>
                <a:latin typeface="Montserrat Classic Bold"/>
              </a:rPr>
              <a:t>Core theme: </a:t>
            </a:r>
            <a:r>
              <a:rPr lang="en-US" sz="2499">
                <a:solidFill>
                  <a:srgbClr val="000000"/>
                </a:solidFill>
                <a:latin typeface="Montserrat Classic Bold"/>
              </a:rPr>
              <a:t>The interplay of culture, behaviour, and action as essential pillars of sustainability.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085395"/>
            <a:ext cx="9144000" cy="14554200"/>
            <a:chOff x="0" y="0"/>
            <a:chExt cx="3093156" cy="4923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4923272"/>
            </a:xfrm>
            <a:custGeom>
              <a:avLst/>
              <a:gdLst/>
              <a:ahLst/>
              <a:cxnLst/>
              <a:rect l="l" t="t" r="r" b="b"/>
              <a:pathLst>
                <a:path w="3093156" h="4923272">
                  <a:moveTo>
                    <a:pt x="0" y="0"/>
                  </a:moveTo>
                  <a:lnTo>
                    <a:pt x="3093156" y="0"/>
                  </a:lnTo>
                  <a:lnTo>
                    <a:pt x="3093156" y="4923272"/>
                  </a:lnTo>
                  <a:lnTo>
                    <a:pt x="0" y="4923272"/>
                  </a:lnTo>
                  <a:close/>
                </a:path>
              </a:pathLst>
            </a:custGeom>
            <a:solidFill>
              <a:srgbClr val="79BC58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-8457622" y="7540350"/>
            <a:ext cx="17601622" cy="3957381"/>
          </a:xfrm>
          <a:custGeom>
            <a:avLst/>
            <a:gdLst/>
            <a:ahLst/>
            <a:cxnLst/>
            <a:rect l="l" t="t" r="r" b="b"/>
            <a:pathLst>
              <a:path w="17601622" h="3957381">
                <a:moveTo>
                  <a:pt x="0" y="0"/>
                </a:moveTo>
                <a:lnTo>
                  <a:pt x="17601622" y="0"/>
                </a:lnTo>
                <a:lnTo>
                  <a:pt x="17601622" y="3957381"/>
                </a:lnTo>
                <a:lnTo>
                  <a:pt x="0" y="3957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3" r="-13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flipV="1">
            <a:off x="9144000" y="-1647245"/>
            <a:ext cx="17601622" cy="3957381"/>
          </a:xfrm>
          <a:custGeom>
            <a:avLst/>
            <a:gdLst/>
            <a:ahLst/>
            <a:cxnLst/>
            <a:rect l="l" t="t" r="r" b="b"/>
            <a:pathLst>
              <a:path w="17601622" h="3957381">
                <a:moveTo>
                  <a:pt x="0" y="3957380"/>
                </a:moveTo>
                <a:lnTo>
                  <a:pt x="17601622" y="3957380"/>
                </a:lnTo>
                <a:lnTo>
                  <a:pt x="17601622" y="0"/>
                </a:lnTo>
                <a:lnTo>
                  <a:pt x="0" y="0"/>
                </a:lnTo>
                <a:lnTo>
                  <a:pt x="0" y="3957380"/>
                </a:lnTo>
                <a:close/>
              </a:path>
            </a:pathLst>
          </a:custGeom>
          <a:blipFill>
            <a:blip r:embed="rId4">
              <a:alphaModFix amt="4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33" r="-13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702397" y="4539933"/>
            <a:ext cx="8115300" cy="1130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035"/>
              </a:lnSpc>
            </a:pPr>
            <a:r>
              <a:rPr lang="en-US" sz="6950">
                <a:solidFill>
                  <a:srgbClr val="FCFDFC"/>
                </a:solidFill>
                <a:latin typeface="Montserrat Classic Bold"/>
              </a:rPr>
              <a:t>Balanced Energy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30408" y="3326411"/>
            <a:ext cx="3651941" cy="2541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62"/>
              </a:lnSpc>
            </a:pPr>
            <a:r>
              <a:rPr lang="en-US" sz="3894">
                <a:solidFill>
                  <a:srgbClr val="000000"/>
                </a:solidFill>
                <a:latin typeface="Montserrat Classic Bold"/>
              </a:rPr>
              <a:t>Our mission: </a:t>
            </a:r>
          </a:p>
          <a:p>
            <a:pPr marL="0" lvl="0" indent="0" algn="ctr">
              <a:lnSpc>
                <a:spcPts val="5062"/>
              </a:lnSpc>
            </a:pPr>
            <a:r>
              <a:rPr lang="en-US" sz="3894">
                <a:solidFill>
                  <a:srgbClr val="79BC58"/>
                </a:solidFill>
                <a:latin typeface="Montserrat Classic Bold"/>
              </a:rPr>
              <a:t>Support </a:t>
            </a:r>
          </a:p>
          <a:p>
            <a:pPr marL="0" lvl="0" indent="0" algn="ctr">
              <a:lnSpc>
                <a:spcPts val="5062"/>
              </a:lnSpc>
            </a:pPr>
            <a:r>
              <a:rPr lang="en-US" sz="3894">
                <a:solidFill>
                  <a:srgbClr val="79BC58"/>
                </a:solidFill>
                <a:latin typeface="Montserrat Classic Bold"/>
              </a:rPr>
              <a:t>Simplify </a:t>
            </a:r>
          </a:p>
          <a:p>
            <a:pPr marL="0" lvl="0" indent="0" algn="ctr">
              <a:lnSpc>
                <a:spcPts val="5062"/>
              </a:lnSpc>
            </a:pPr>
            <a:r>
              <a:rPr lang="en-US" sz="3894">
                <a:solidFill>
                  <a:srgbClr val="79BC58"/>
                </a:solidFill>
                <a:latin typeface="Montserrat Classic Bold"/>
              </a:rPr>
              <a:t>Safeguard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363945" y="6314728"/>
            <a:ext cx="7184868" cy="1225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2"/>
              </a:lnSpc>
              <a:spcBef>
                <a:spcPct val="0"/>
              </a:spcBef>
            </a:pPr>
            <a:r>
              <a:rPr lang="en-US" sz="2494">
                <a:solidFill>
                  <a:srgbClr val="000000"/>
                </a:solidFill>
                <a:latin typeface="Montserrat Classic Bold"/>
              </a:rPr>
              <a:t>Reflecting our commitment to making sustainability achievable for all business sizes.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63998" y="-137391"/>
            <a:ext cx="9724002" cy="10424391"/>
            <a:chOff x="0" y="0"/>
            <a:chExt cx="2561054" cy="27455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61054" cy="2745519"/>
            </a:xfrm>
            <a:custGeom>
              <a:avLst/>
              <a:gdLst/>
              <a:ahLst/>
              <a:cxnLst/>
              <a:rect l="l" t="t" r="r" b="b"/>
              <a:pathLst>
                <a:path w="2561054" h="2745519">
                  <a:moveTo>
                    <a:pt x="0" y="0"/>
                  </a:moveTo>
                  <a:lnTo>
                    <a:pt x="2561054" y="0"/>
                  </a:lnTo>
                  <a:lnTo>
                    <a:pt x="2561054" y="2745519"/>
                  </a:lnTo>
                  <a:lnTo>
                    <a:pt x="0" y="2745519"/>
                  </a:lnTo>
                  <a:close/>
                </a:path>
              </a:pathLst>
            </a:custGeom>
            <a:solidFill>
              <a:srgbClr val="79BC5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561054" cy="28026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8457622" y="7540350"/>
            <a:ext cx="17601622" cy="3957381"/>
          </a:xfrm>
          <a:custGeom>
            <a:avLst/>
            <a:gdLst/>
            <a:ahLst/>
            <a:cxnLst/>
            <a:rect l="l" t="t" r="r" b="b"/>
            <a:pathLst>
              <a:path w="17601622" h="3957381">
                <a:moveTo>
                  <a:pt x="0" y="0"/>
                </a:moveTo>
                <a:lnTo>
                  <a:pt x="17601622" y="0"/>
                </a:lnTo>
                <a:lnTo>
                  <a:pt x="17601622" y="3957381"/>
                </a:lnTo>
                <a:lnTo>
                  <a:pt x="0" y="3957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3" r="-13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flipV="1">
            <a:off x="8563998" y="-1612898"/>
            <a:ext cx="17601622" cy="3957381"/>
          </a:xfrm>
          <a:custGeom>
            <a:avLst/>
            <a:gdLst/>
            <a:ahLst/>
            <a:cxnLst/>
            <a:rect l="l" t="t" r="r" b="b"/>
            <a:pathLst>
              <a:path w="17601622" h="3957381">
                <a:moveTo>
                  <a:pt x="0" y="3957381"/>
                </a:moveTo>
                <a:lnTo>
                  <a:pt x="17601622" y="3957381"/>
                </a:lnTo>
                <a:lnTo>
                  <a:pt x="17601622" y="0"/>
                </a:lnTo>
                <a:lnTo>
                  <a:pt x="0" y="0"/>
                </a:lnTo>
                <a:lnTo>
                  <a:pt x="0" y="3957381"/>
                </a:lnTo>
                <a:close/>
              </a:path>
            </a:pathLst>
          </a:custGeom>
          <a:blipFill>
            <a:blip r:embed="rId4">
              <a:alphaModFix amt="4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33" r="-13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8700" y="4142106"/>
            <a:ext cx="6806732" cy="1926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0"/>
              </a:lnSpc>
              <a:spcBef>
                <a:spcPct val="0"/>
              </a:spcBef>
            </a:pPr>
            <a:r>
              <a:rPr lang="en-US" sz="3650">
                <a:solidFill>
                  <a:srgbClr val="79BC58"/>
                </a:solidFill>
                <a:latin typeface="Montserrat Classic Bold"/>
              </a:rPr>
              <a:t>The Financial Implications of Ignoring Your Carbon Footprint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889226" y="1699954"/>
            <a:ext cx="7370074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</a:pPr>
            <a:r>
              <a:rPr lang="en-US" sz="2499">
                <a:solidFill>
                  <a:srgbClr val="FCFDFC"/>
                </a:solidFill>
                <a:latin typeface="Montserrat Classic Bold"/>
              </a:rPr>
              <a:t>Costs and Penalties:</a:t>
            </a:r>
            <a:r>
              <a:rPr lang="en-US" sz="2499">
                <a:solidFill>
                  <a:srgbClr val="000000"/>
                </a:solidFill>
                <a:latin typeface="Montserrat Classic Bold"/>
              </a:rPr>
              <a:t> Highlighting the direct and indirect costs associated with a high carbon footprint, including energy inefficiency, regulatory fines, and potential loss of business opportunities.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89226" y="4610765"/>
            <a:ext cx="7370074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</a:pPr>
            <a:r>
              <a:rPr lang="en-US" sz="2499">
                <a:solidFill>
                  <a:srgbClr val="FCFDFC"/>
                </a:solidFill>
                <a:latin typeface="Montserrat Classic Bold"/>
              </a:rPr>
              <a:t>Stakeholder Expectations:</a:t>
            </a:r>
            <a:r>
              <a:rPr lang="en-US" sz="2499">
                <a:solidFill>
                  <a:srgbClr val="000000"/>
                </a:solidFill>
                <a:latin typeface="Montserrat Classic Bold"/>
              </a:rPr>
              <a:t> Increasing pressure from investors, clients, and the public for transparency and action on sustainability issues.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89226" y="7083425"/>
            <a:ext cx="7370074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</a:pPr>
            <a:r>
              <a:rPr lang="en-US" sz="2499">
                <a:solidFill>
                  <a:srgbClr val="FCFDFC"/>
                </a:solidFill>
                <a:latin typeface="Montserrat Classic Bold"/>
              </a:rPr>
              <a:t>Competitive Advantage:</a:t>
            </a:r>
            <a:r>
              <a:rPr lang="en-US" sz="2499">
                <a:solidFill>
                  <a:srgbClr val="000000"/>
                </a:solidFill>
                <a:latin typeface="Montserrat Classic Bold"/>
              </a:rPr>
              <a:t> Businesses with a clear understanding and management of their carbon footprint are better positioned in the market, attracting more clients and projects.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63998" y="0"/>
            <a:ext cx="9724002" cy="10287000"/>
            <a:chOff x="0" y="0"/>
            <a:chExt cx="256105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61054" cy="2709333"/>
            </a:xfrm>
            <a:custGeom>
              <a:avLst/>
              <a:gdLst/>
              <a:ahLst/>
              <a:cxnLst/>
              <a:rect l="l" t="t" r="r" b="b"/>
              <a:pathLst>
                <a:path w="2561054" h="2709333">
                  <a:moveTo>
                    <a:pt x="0" y="0"/>
                  </a:moveTo>
                  <a:lnTo>
                    <a:pt x="2561054" y="0"/>
                  </a:lnTo>
                  <a:lnTo>
                    <a:pt x="256105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9BC5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561054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8457622" y="7540350"/>
            <a:ext cx="17601622" cy="3957381"/>
          </a:xfrm>
          <a:custGeom>
            <a:avLst/>
            <a:gdLst/>
            <a:ahLst/>
            <a:cxnLst/>
            <a:rect l="l" t="t" r="r" b="b"/>
            <a:pathLst>
              <a:path w="17601622" h="3957381">
                <a:moveTo>
                  <a:pt x="0" y="0"/>
                </a:moveTo>
                <a:lnTo>
                  <a:pt x="17601622" y="0"/>
                </a:lnTo>
                <a:lnTo>
                  <a:pt x="17601622" y="3957381"/>
                </a:lnTo>
                <a:lnTo>
                  <a:pt x="0" y="3957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3" r="-13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flipV="1">
            <a:off x="8563998" y="-1612898"/>
            <a:ext cx="17601622" cy="3957381"/>
          </a:xfrm>
          <a:custGeom>
            <a:avLst/>
            <a:gdLst/>
            <a:ahLst/>
            <a:cxnLst/>
            <a:rect l="l" t="t" r="r" b="b"/>
            <a:pathLst>
              <a:path w="17601622" h="3957381">
                <a:moveTo>
                  <a:pt x="0" y="3957381"/>
                </a:moveTo>
                <a:lnTo>
                  <a:pt x="17601622" y="3957381"/>
                </a:lnTo>
                <a:lnTo>
                  <a:pt x="17601622" y="0"/>
                </a:lnTo>
                <a:lnTo>
                  <a:pt x="0" y="0"/>
                </a:lnTo>
                <a:lnTo>
                  <a:pt x="0" y="3957381"/>
                </a:lnTo>
                <a:close/>
              </a:path>
            </a:pathLst>
          </a:custGeom>
          <a:blipFill>
            <a:blip r:embed="rId4">
              <a:alphaModFix amt="4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33" r="-13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8700" y="4575637"/>
            <a:ext cx="6611515" cy="1278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0"/>
              </a:lnSpc>
              <a:spcBef>
                <a:spcPct val="0"/>
              </a:spcBef>
            </a:pPr>
            <a:r>
              <a:rPr lang="en-US" sz="3650">
                <a:solidFill>
                  <a:srgbClr val="79BC58"/>
                </a:solidFill>
                <a:latin typeface="Montserrat Classic Bold"/>
              </a:rPr>
              <a:t>Building Effective Carbon Reduction Plans (CRPs)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889226" y="2514600"/>
            <a:ext cx="7370074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</a:pPr>
            <a:r>
              <a:rPr lang="en-US" sz="2499">
                <a:solidFill>
                  <a:srgbClr val="FCFDFC"/>
                </a:solidFill>
                <a:latin typeface="Montserrat Classic Bold"/>
              </a:rPr>
              <a:t>Leveraging Data:</a:t>
            </a:r>
            <a:r>
              <a:rPr lang="en-US" sz="2499">
                <a:solidFill>
                  <a:srgbClr val="000000"/>
                </a:solidFill>
                <a:latin typeface="Montserrat Classic Bold"/>
              </a:rPr>
              <a:t> The critical role of precise data in crafting impactful CRPs.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89226" y="4251325"/>
            <a:ext cx="7370074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</a:pPr>
            <a:r>
              <a:rPr lang="en-US" sz="2499">
                <a:solidFill>
                  <a:srgbClr val="FCFDFC"/>
                </a:solidFill>
                <a:latin typeface="Montserrat Classic Bold"/>
              </a:rPr>
              <a:t>From Data to Action:</a:t>
            </a:r>
            <a:r>
              <a:rPr lang="en-US" sz="2499">
                <a:solidFill>
                  <a:srgbClr val="000000"/>
                </a:solidFill>
                <a:latin typeface="Montserrat Classic Bold"/>
              </a:rPr>
              <a:t> Using insights to pinpoint opportunities for emission reduction, efficiency gains, and sustainable practices.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89226" y="6867250"/>
            <a:ext cx="7370074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</a:pPr>
            <a:r>
              <a:rPr lang="en-US" sz="2499">
                <a:solidFill>
                  <a:srgbClr val="FCFDFC"/>
                </a:solidFill>
                <a:latin typeface="Montserrat Classic Bold"/>
              </a:rPr>
              <a:t>Culture and Behaviour Integration:</a:t>
            </a:r>
            <a:r>
              <a:rPr lang="en-US" sz="2499">
                <a:solidFill>
                  <a:srgbClr val="000000"/>
                </a:solidFill>
                <a:latin typeface="Montserrat Classic Bold"/>
              </a:rPr>
              <a:t> Ensuring CRPs embody the organisation’s dedication to sustainability at all levels.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63998" y="0"/>
            <a:ext cx="9724002" cy="10287000"/>
            <a:chOff x="0" y="0"/>
            <a:chExt cx="256105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61054" cy="2709333"/>
            </a:xfrm>
            <a:custGeom>
              <a:avLst/>
              <a:gdLst/>
              <a:ahLst/>
              <a:cxnLst/>
              <a:rect l="l" t="t" r="r" b="b"/>
              <a:pathLst>
                <a:path w="2561054" h="2709333">
                  <a:moveTo>
                    <a:pt x="0" y="0"/>
                  </a:moveTo>
                  <a:lnTo>
                    <a:pt x="2561054" y="0"/>
                  </a:lnTo>
                  <a:lnTo>
                    <a:pt x="256105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9BC5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561054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4465955"/>
            <a:ext cx="6649474" cy="1278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10"/>
              </a:lnSpc>
            </a:pPr>
            <a:r>
              <a:rPr lang="en-US" sz="3650">
                <a:solidFill>
                  <a:srgbClr val="79BC58"/>
                </a:solidFill>
                <a:latin typeface="Montserrat Classic Bold"/>
              </a:rPr>
              <a:t>Cultivating a Sustainability-Driven Culture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889226" y="2477589"/>
            <a:ext cx="7370074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</a:pPr>
            <a:r>
              <a:rPr lang="en-US" sz="2499">
                <a:solidFill>
                  <a:srgbClr val="FCFDFC"/>
                </a:solidFill>
                <a:latin typeface="Montserrat Classic Bold"/>
              </a:rPr>
              <a:t>Shifting Perspectives: </a:t>
            </a:r>
            <a:r>
              <a:rPr lang="en-US" sz="2499">
                <a:solidFill>
                  <a:srgbClr val="000000"/>
                </a:solidFill>
                <a:latin typeface="Montserrat Classic Bold"/>
              </a:rPr>
              <a:t>Moving beyond mere compliance to embed sustainability into the corporate ethos.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89226" y="4530476"/>
            <a:ext cx="7370074" cy="2185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56"/>
              </a:lnSpc>
            </a:pPr>
            <a:r>
              <a:rPr lang="en-US" sz="2468">
                <a:solidFill>
                  <a:srgbClr val="FCFDFC"/>
                </a:solidFill>
                <a:latin typeface="Montserrat Classic Bold"/>
              </a:rPr>
              <a:t>Empowering Employees:</a:t>
            </a:r>
            <a:r>
              <a:rPr lang="en-US" sz="2468">
                <a:solidFill>
                  <a:srgbClr val="000000"/>
                </a:solidFill>
                <a:latin typeface="Montserrat Classic Bold"/>
              </a:rPr>
              <a:t> Creating a workplace where each individual acts as an advocate for sustainability, recognising their contribution to the company’s environmental footprint.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889226" y="7479506"/>
            <a:ext cx="7370074" cy="1589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93"/>
              </a:lnSpc>
            </a:pPr>
            <a:r>
              <a:rPr lang="en-US" sz="2281">
                <a:solidFill>
                  <a:srgbClr val="FCFDFC"/>
                </a:solidFill>
                <a:latin typeface="Montserrat Classic Bold"/>
              </a:rPr>
              <a:t>Fostering Partnerships:</a:t>
            </a:r>
            <a:r>
              <a:rPr lang="en-US" sz="2281">
                <a:solidFill>
                  <a:srgbClr val="000000"/>
                </a:solidFill>
                <a:latin typeface="Montserrat Classic Bold"/>
              </a:rPr>
              <a:t> Building a culture of collaboration where suppliers, clients, and communities are engaged in the sustainability mission.</a:t>
            </a:r>
          </a:p>
        </p:txBody>
      </p:sp>
      <p:sp>
        <p:nvSpPr>
          <p:cNvPr id="9" name="Freeform 9"/>
          <p:cNvSpPr/>
          <p:nvPr/>
        </p:nvSpPr>
        <p:spPr>
          <a:xfrm>
            <a:off x="-8457622" y="7540350"/>
            <a:ext cx="17601622" cy="3957381"/>
          </a:xfrm>
          <a:custGeom>
            <a:avLst/>
            <a:gdLst/>
            <a:ahLst/>
            <a:cxnLst/>
            <a:rect l="l" t="t" r="r" b="b"/>
            <a:pathLst>
              <a:path w="17601622" h="3957381">
                <a:moveTo>
                  <a:pt x="0" y="0"/>
                </a:moveTo>
                <a:lnTo>
                  <a:pt x="17601622" y="0"/>
                </a:lnTo>
                <a:lnTo>
                  <a:pt x="17601622" y="3957381"/>
                </a:lnTo>
                <a:lnTo>
                  <a:pt x="0" y="3957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3" r="-13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flipV="1">
            <a:off x="8563998" y="-1612898"/>
            <a:ext cx="17601622" cy="3957381"/>
          </a:xfrm>
          <a:custGeom>
            <a:avLst/>
            <a:gdLst/>
            <a:ahLst/>
            <a:cxnLst/>
            <a:rect l="l" t="t" r="r" b="b"/>
            <a:pathLst>
              <a:path w="17601622" h="3957381">
                <a:moveTo>
                  <a:pt x="0" y="3957381"/>
                </a:moveTo>
                <a:lnTo>
                  <a:pt x="17601622" y="3957381"/>
                </a:lnTo>
                <a:lnTo>
                  <a:pt x="17601622" y="0"/>
                </a:lnTo>
                <a:lnTo>
                  <a:pt x="0" y="0"/>
                </a:lnTo>
                <a:lnTo>
                  <a:pt x="0" y="3957381"/>
                </a:lnTo>
                <a:close/>
              </a:path>
            </a:pathLst>
          </a:custGeom>
          <a:blipFill>
            <a:blip r:embed="rId4">
              <a:alphaModFix amt="4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33" r="-133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63998" y="0"/>
            <a:ext cx="9724002" cy="10287000"/>
            <a:chOff x="0" y="0"/>
            <a:chExt cx="256105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61054" cy="2709333"/>
            </a:xfrm>
            <a:custGeom>
              <a:avLst/>
              <a:gdLst/>
              <a:ahLst/>
              <a:cxnLst/>
              <a:rect l="l" t="t" r="r" b="b"/>
              <a:pathLst>
                <a:path w="2561054" h="2709333">
                  <a:moveTo>
                    <a:pt x="0" y="0"/>
                  </a:moveTo>
                  <a:lnTo>
                    <a:pt x="2561054" y="0"/>
                  </a:lnTo>
                  <a:lnTo>
                    <a:pt x="256105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9BC5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561054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4419413"/>
            <a:ext cx="6512083" cy="1278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10"/>
              </a:lnSpc>
            </a:pPr>
            <a:r>
              <a:rPr lang="en-US" sz="3650">
                <a:solidFill>
                  <a:srgbClr val="79BC58"/>
                </a:solidFill>
                <a:latin typeface="Montserrat Classic Bold"/>
              </a:rPr>
              <a:t>Concerns on Influence and Control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889226" y="2185634"/>
            <a:ext cx="7370074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</a:pPr>
            <a:r>
              <a:rPr lang="en-US" sz="2499">
                <a:solidFill>
                  <a:srgbClr val="FCFDFC"/>
                </a:solidFill>
                <a:latin typeface="Montserrat Classic Bold"/>
              </a:rPr>
              <a:t>Implement Internal Sustainable Practices:</a:t>
            </a:r>
            <a:r>
              <a:rPr lang="en-US" sz="2499">
                <a:solidFill>
                  <a:srgbClr val="000000"/>
                </a:solidFill>
                <a:latin typeface="Montserrat Classic Bold"/>
              </a:rPr>
              <a:t> Focus on what you can control by integrating sustainability into your own operations and supply chain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89226" y="4466182"/>
            <a:ext cx="7370074" cy="2185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56"/>
              </a:lnSpc>
            </a:pPr>
            <a:r>
              <a:rPr lang="en-US" sz="2468">
                <a:solidFill>
                  <a:srgbClr val="FCFDFC"/>
                </a:solidFill>
                <a:latin typeface="Montserrat Classic Bold"/>
              </a:rPr>
              <a:t>Educate and Advocate for Green Solutions:</a:t>
            </a:r>
            <a:r>
              <a:rPr lang="en-US" sz="2468">
                <a:solidFill>
                  <a:srgbClr val="000000"/>
                </a:solidFill>
                <a:latin typeface="Montserrat Classic Bold"/>
              </a:rPr>
              <a:t> Use your expertise and position as a contractor to educate clients and stakeholders about the importance of sustainability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889226" y="7204725"/>
            <a:ext cx="7370074" cy="1589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93"/>
              </a:lnSpc>
            </a:pPr>
            <a:r>
              <a:rPr lang="en-US" sz="2281">
                <a:solidFill>
                  <a:srgbClr val="FCFDFC"/>
                </a:solidFill>
                <a:latin typeface="Montserrat Classic Bold"/>
              </a:rPr>
              <a:t>Balancing Cost and Sustainability:</a:t>
            </a:r>
            <a:r>
              <a:rPr lang="en-US" sz="2281">
                <a:solidFill>
                  <a:srgbClr val="000000"/>
                </a:solidFill>
                <a:latin typeface="Montserrat Classic Bold"/>
              </a:rPr>
              <a:t> Demonstrating the long-term value and cost-effectiveness of sustainable practices to clients &amp; sub-contractors addressing concerns of potential business loss.</a:t>
            </a:r>
          </a:p>
        </p:txBody>
      </p:sp>
      <p:sp>
        <p:nvSpPr>
          <p:cNvPr id="9" name="Freeform 9"/>
          <p:cNvSpPr/>
          <p:nvPr/>
        </p:nvSpPr>
        <p:spPr>
          <a:xfrm>
            <a:off x="-8457622" y="7540350"/>
            <a:ext cx="17601622" cy="3957381"/>
          </a:xfrm>
          <a:custGeom>
            <a:avLst/>
            <a:gdLst/>
            <a:ahLst/>
            <a:cxnLst/>
            <a:rect l="l" t="t" r="r" b="b"/>
            <a:pathLst>
              <a:path w="17601622" h="3957381">
                <a:moveTo>
                  <a:pt x="0" y="0"/>
                </a:moveTo>
                <a:lnTo>
                  <a:pt x="17601622" y="0"/>
                </a:lnTo>
                <a:lnTo>
                  <a:pt x="17601622" y="3957381"/>
                </a:lnTo>
                <a:lnTo>
                  <a:pt x="0" y="3957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3" r="-13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flipV="1">
            <a:off x="8563998" y="-1612898"/>
            <a:ext cx="17601622" cy="3957381"/>
          </a:xfrm>
          <a:custGeom>
            <a:avLst/>
            <a:gdLst/>
            <a:ahLst/>
            <a:cxnLst/>
            <a:rect l="l" t="t" r="r" b="b"/>
            <a:pathLst>
              <a:path w="17601622" h="3957381">
                <a:moveTo>
                  <a:pt x="0" y="3957381"/>
                </a:moveTo>
                <a:lnTo>
                  <a:pt x="17601622" y="3957381"/>
                </a:lnTo>
                <a:lnTo>
                  <a:pt x="17601622" y="0"/>
                </a:lnTo>
                <a:lnTo>
                  <a:pt x="0" y="0"/>
                </a:lnTo>
                <a:lnTo>
                  <a:pt x="0" y="3957381"/>
                </a:lnTo>
                <a:close/>
              </a:path>
            </a:pathLst>
          </a:custGeom>
          <a:blipFill>
            <a:blip r:embed="rId4">
              <a:alphaModFix amt="4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33" r="-133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63998" y="0"/>
            <a:ext cx="9724002" cy="10287000"/>
            <a:chOff x="0" y="0"/>
            <a:chExt cx="256105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61054" cy="2709333"/>
            </a:xfrm>
            <a:custGeom>
              <a:avLst/>
              <a:gdLst/>
              <a:ahLst/>
              <a:cxnLst/>
              <a:rect l="l" t="t" r="r" b="b"/>
              <a:pathLst>
                <a:path w="2561054" h="2709333">
                  <a:moveTo>
                    <a:pt x="0" y="0"/>
                  </a:moveTo>
                  <a:lnTo>
                    <a:pt x="2561054" y="0"/>
                  </a:lnTo>
                  <a:lnTo>
                    <a:pt x="256105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9BC5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561054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37829" y="4465955"/>
            <a:ext cx="5773608" cy="1278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10"/>
              </a:lnSpc>
            </a:pPr>
            <a:r>
              <a:rPr lang="en-US" sz="3650">
                <a:solidFill>
                  <a:srgbClr val="79BC58"/>
                </a:solidFill>
                <a:latin typeface="Montserrat Classic Bold"/>
              </a:rPr>
              <a:t>What’s Coming on the Horizon?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889226" y="2296858"/>
            <a:ext cx="7370074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</a:pPr>
            <a:r>
              <a:rPr lang="en-US" sz="2499">
                <a:solidFill>
                  <a:srgbClr val="FCFDFC"/>
                </a:solidFill>
                <a:latin typeface="Montserrat Classic Bold"/>
              </a:rPr>
              <a:t>PAS 2080:</a:t>
            </a:r>
            <a:r>
              <a:rPr lang="en-US" sz="2499">
                <a:solidFill>
                  <a:srgbClr val="000000"/>
                </a:solidFill>
                <a:latin typeface="Montserrat Classic Bold"/>
              </a:rPr>
              <a:t> Introduction to the specification for managing whole-life carbon in infrastructure, highlighting its significance in the UK construction industry.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89226" y="4740870"/>
            <a:ext cx="7370074" cy="174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56"/>
              </a:lnSpc>
            </a:pPr>
            <a:r>
              <a:rPr lang="en-US" sz="2468">
                <a:solidFill>
                  <a:srgbClr val="FCFDFC"/>
                </a:solidFill>
                <a:latin typeface="Montserrat Classic Bold"/>
              </a:rPr>
              <a:t>Highways Agency Requirement:</a:t>
            </a:r>
            <a:r>
              <a:rPr lang="en-US" sz="2468">
                <a:solidFill>
                  <a:srgbClr val="000000"/>
                </a:solidFill>
                <a:latin typeface="Montserrat Classic Bold"/>
              </a:rPr>
              <a:t> Discussing the mandate for PAS 2080 compliance by 2025, outlining the implications for future infrastructure projects.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889226" y="7204725"/>
            <a:ext cx="7370074" cy="1589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93"/>
              </a:lnSpc>
            </a:pPr>
            <a:r>
              <a:rPr lang="en-US" sz="2281">
                <a:solidFill>
                  <a:srgbClr val="FCFDFC"/>
                </a:solidFill>
                <a:latin typeface="Montserrat Classic Bold"/>
              </a:rPr>
              <a:t>Strategic Importance: </a:t>
            </a:r>
            <a:r>
              <a:rPr lang="en-US" sz="2281">
                <a:solidFill>
                  <a:srgbClr val="000000"/>
                </a:solidFill>
                <a:latin typeface="Montserrat Classic Bold"/>
              </a:rPr>
              <a:t>The role of PAS 2080 in driving the industry towards more sustainable practices, reducing carbon emissions, and optimising resource use.</a:t>
            </a:r>
          </a:p>
        </p:txBody>
      </p:sp>
      <p:sp>
        <p:nvSpPr>
          <p:cNvPr id="9" name="Freeform 9"/>
          <p:cNvSpPr/>
          <p:nvPr/>
        </p:nvSpPr>
        <p:spPr>
          <a:xfrm>
            <a:off x="-8457622" y="7540350"/>
            <a:ext cx="17601622" cy="3957381"/>
          </a:xfrm>
          <a:custGeom>
            <a:avLst/>
            <a:gdLst/>
            <a:ahLst/>
            <a:cxnLst/>
            <a:rect l="l" t="t" r="r" b="b"/>
            <a:pathLst>
              <a:path w="17601622" h="3957381">
                <a:moveTo>
                  <a:pt x="0" y="0"/>
                </a:moveTo>
                <a:lnTo>
                  <a:pt x="17601622" y="0"/>
                </a:lnTo>
                <a:lnTo>
                  <a:pt x="17601622" y="3957381"/>
                </a:lnTo>
                <a:lnTo>
                  <a:pt x="0" y="3957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3" r="-13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flipV="1">
            <a:off x="8563998" y="-1612898"/>
            <a:ext cx="17601622" cy="3957381"/>
          </a:xfrm>
          <a:custGeom>
            <a:avLst/>
            <a:gdLst/>
            <a:ahLst/>
            <a:cxnLst/>
            <a:rect l="l" t="t" r="r" b="b"/>
            <a:pathLst>
              <a:path w="17601622" h="3957381">
                <a:moveTo>
                  <a:pt x="0" y="3957381"/>
                </a:moveTo>
                <a:lnTo>
                  <a:pt x="17601622" y="3957381"/>
                </a:lnTo>
                <a:lnTo>
                  <a:pt x="17601622" y="0"/>
                </a:lnTo>
                <a:lnTo>
                  <a:pt x="0" y="0"/>
                </a:lnTo>
                <a:lnTo>
                  <a:pt x="0" y="3957381"/>
                </a:lnTo>
                <a:close/>
              </a:path>
            </a:pathLst>
          </a:custGeom>
          <a:blipFill>
            <a:blip r:embed="rId4">
              <a:alphaModFix amt="4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33" r="-133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63998" y="0"/>
            <a:ext cx="9724002" cy="10287000"/>
            <a:chOff x="0" y="0"/>
            <a:chExt cx="256105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61054" cy="2709333"/>
            </a:xfrm>
            <a:custGeom>
              <a:avLst/>
              <a:gdLst/>
              <a:ahLst/>
              <a:cxnLst/>
              <a:rect l="l" t="t" r="r" b="b"/>
              <a:pathLst>
                <a:path w="2561054" h="2709333">
                  <a:moveTo>
                    <a:pt x="0" y="0"/>
                  </a:moveTo>
                  <a:lnTo>
                    <a:pt x="2561054" y="0"/>
                  </a:lnTo>
                  <a:lnTo>
                    <a:pt x="256105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9BC5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561054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4465955"/>
            <a:ext cx="6220128" cy="1278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10"/>
              </a:lnSpc>
            </a:pPr>
            <a:r>
              <a:rPr lang="en-US" sz="3650">
                <a:solidFill>
                  <a:srgbClr val="79BC58"/>
                </a:solidFill>
                <a:latin typeface="Montserrat Classic Bold"/>
              </a:rPr>
              <a:t>Financial Concerns and Carbon Offsetting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889226" y="2070567"/>
            <a:ext cx="7370074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</a:pPr>
            <a:r>
              <a:rPr lang="en-US" sz="2499">
                <a:solidFill>
                  <a:srgbClr val="FCFDFC"/>
                </a:solidFill>
                <a:latin typeface="Montserrat Classic Bold"/>
              </a:rPr>
              <a:t>Proactive Regulatory Compliance:</a:t>
            </a:r>
            <a:r>
              <a:rPr lang="en-US" sz="2499">
                <a:solidFill>
                  <a:srgbClr val="000000"/>
                </a:solidFill>
                <a:latin typeface="Montserrat Classic Bold"/>
              </a:rPr>
              <a:t> Acquiring and banking carbon credits offering a hedge against potential penalties and the rising costs associated carbon offsetting.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40962" y="4269432"/>
            <a:ext cx="7370074" cy="2623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56"/>
              </a:lnSpc>
            </a:pPr>
            <a:r>
              <a:rPr lang="en-US" sz="2468">
                <a:solidFill>
                  <a:srgbClr val="FCFDFC"/>
                </a:solidFill>
                <a:latin typeface="Montserrat Classic Bold"/>
              </a:rPr>
              <a:t>Mitigating Price and Supply Risks: </a:t>
            </a:r>
            <a:r>
              <a:rPr lang="en-US" sz="2468">
                <a:solidFill>
                  <a:srgbClr val="000000"/>
                </a:solidFill>
                <a:latin typeface="Montserrat Classic Bold"/>
              </a:rPr>
              <a:t>Early investment secures current prices and mitigates risks associated with future market volatility and supply constraints, ensuring access to high-quality offset projects at today’s costs.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40962" y="7364441"/>
            <a:ext cx="7518338" cy="1589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93"/>
              </a:lnSpc>
            </a:pPr>
            <a:r>
              <a:rPr lang="en-US" sz="2281">
                <a:solidFill>
                  <a:srgbClr val="FCFDFC"/>
                </a:solidFill>
                <a:latin typeface="Montserrat Classic Bold"/>
              </a:rPr>
              <a:t>Securing Competitive and Market Advantage:</a:t>
            </a:r>
            <a:r>
              <a:rPr lang="en-US" sz="2281">
                <a:solidFill>
                  <a:srgbClr val="000000"/>
                </a:solidFill>
                <a:latin typeface="Montserrat Classic Bold"/>
              </a:rPr>
              <a:t>  Position the organisation as sustainability leaders, enhancing brand reputation and gaining access to sustainability-focused markets and customers.</a:t>
            </a:r>
          </a:p>
        </p:txBody>
      </p:sp>
      <p:sp>
        <p:nvSpPr>
          <p:cNvPr id="9" name="Freeform 9"/>
          <p:cNvSpPr/>
          <p:nvPr/>
        </p:nvSpPr>
        <p:spPr>
          <a:xfrm>
            <a:off x="-8457622" y="7540350"/>
            <a:ext cx="17601622" cy="3957381"/>
          </a:xfrm>
          <a:custGeom>
            <a:avLst/>
            <a:gdLst/>
            <a:ahLst/>
            <a:cxnLst/>
            <a:rect l="l" t="t" r="r" b="b"/>
            <a:pathLst>
              <a:path w="17601622" h="3957381">
                <a:moveTo>
                  <a:pt x="0" y="0"/>
                </a:moveTo>
                <a:lnTo>
                  <a:pt x="17601622" y="0"/>
                </a:lnTo>
                <a:lnTo>
                  <a:pt x="17601622" y="3957381"/>
                </a:lnTo>
                <a:lnTo>
                  <a:pt x="0" y="3957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3" r="-13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flipV="1">
            <a:off x="8563998" y="-1612898"/>
            <a:ext cx="17601622" cy="3957381"/>
          </a:xfrm>
          <a:custGeom>
            <a:avLst/>
            <a:gdLst/>
            <a:ahLst/>
            <a:cxnLst/>
            <a:rect l="l" t="t" r="r" b="b"/>
            <a:pathLst>
              <a:path w="17601622" h="3957381">
                <a:moveTo>
                  <a:pt x="0" y="3957381"/>
                </a:moveTo>
                <a:lnTo>
                  <a:pt x="17601622" y="3957381"/>
                </a:lnTo>
                <a:lnTo>
                  <a:pt x="17601622" y="0"/>
                </a:lnTo>
                <a:lnTo>
                  <a:pt x="0" y="0"/>
                </a:lnTo>
                <a:lnTo>
                  <a:pt x="0" y="3957381"/>
                </a:lnTo>
                <a:close/>
              </a:path>
            </a:pathLst>
          </a:custGeom>
          <a:blipFill>
            <a:blip r:embed="rId4">
              <a:alphaModFix amt="4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33" r="-133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Microsoft Office PowerPoint</Application>
  <PresentationFormat>Custom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Montserrat Classic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Net Zero for SMEs</dc:title>
  <cp:lastModifiedBy>Ashley Webber</cp:lastModifiedBy>
  <cp:revision>2</cp:revision>
  <dcterms:created xsi:type="dcterms:W3CDTF">2006-08-16T00:00:00Z</dcterms:created>
  <dcterms:modified xsi:type="dcterms:W3CDTF">2024-03-26T14:08:21Z</dcterms:modified>
  <dc:identifier>DAFk8dm3kTI</dc:identifier>
</cp:coreProperties>
</file>