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6" r:id="rId2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77" d="100"/>
          <a:sy n="77" d="100"/>
        </p:scale>
        <p:origin x="80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FD269E-0F92-4E65-8D55-0B686E532FE4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FEDFD6-5AA3-4A20-859D-C867479943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841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C4C70-DF74-3A32-582A-A0B0B1370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5DC38C-0E5B-9F4F-8F3E-B58E462E0A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7389FE-AAC2-48B2-775E-8A14A1191F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908323-ADE5-BCF0-384F-5170CD1976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605F73-A141-4BC2-903A-E12D05ECF9E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098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ail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grpSp>
        <p:nvGrpSpPr>
          <p:cNvPr id="21" name="Group 20"/>
          <p:cNvGrpSpPr/>
          <p:nvPr userDrawn="1"/>
        </p:nvGrpSpPr>
        <p:grpSpPr>
          <a:xfrm>
            <a:off x="346345" y="0"/>
            <a:ext cx="413030" cy="6862274"/>
            <a:chOff x="346345" y="0"/>
            <a:chExt cx="413030" cy="6862274"/>
          </a:xfrm>
        </p:grpSpPr>
        <p:pic>
          <p:nvPicPr>
            <p:cNvPr id="22" name="Picture 21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10800000">
              <a:off x="346345" y="0"/>
              <a:ext cx="413030" cy="3527576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23429" r="-2857" b="3236"/>
            <a:stretch/>
          </p:blipFill>
          <p:spPr>
            <a:xfrm rot="10800000">
              <a:off x="346345" y="3493393"/>
              <a:ext cx="413030" cy="3368881"/>
            </a:xfrm>
            <a:prstGeom prst="rect">
              <a:avLst/>
            </a:prstGeom>
          </p:spPr>
        </p:pic>
      </p:grpSp>
      <p:sp>
        <p:nvSpPr>
          <p:cNvPr id="17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11092443" y="6532802"/>
            <a:ext cx="850268" cy="184192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185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567122-0E11-B975-F638-EC41F93F6DF3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836412" y="190500"/>
            <a:ext cx="54451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2546AC-8DF7-4E2D-783A-F53597E82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731C76-09F7-0913-D869-8B88DAC0B38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29EAAAC-928A-40C1-AC39-D34FD1799CA9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06C3C2-4461-8B92-4ADA-6DA0A38618E3}"/>
              </a:ext>
            </a:extLst>
          </p:cNvPr>
          <p:cNvSpPr txBox="1"/>
          <p:nvPr/>
        </p:nvSpPr>
        <p:spPr>
          <a:xfrm>
            <a:off x="1022254" y="455489"/>
            <a:ext cx="960972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b="1" dirty="0">
                <a:solidFill>
                  <a:schemeClr val="accent5">
                    <a:lumMod val="50000"/>
                  </a:schemeClr>
                </a:solidFill>
                <a:latin typeface="Network Rail Sans"/>
                <a:ea typeface="+mj-ea"/>
                <a:cs typeface="+mj-cs"/>
              </a:rPr>
              <a:t>Network Rail National Supply Chan update agenda  – 1 June 2026 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E45C607-2383-282B-F7DF-ED03839B18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682013"/>
              </p:ext>
            </p:extLst>
          </p:nvPr>
        </p:nvGraphicFramePr>
        <p:xfrm>
          <a:off x="1122008" y="1197033"/>
          <a:ext cx="9123813" cy="5038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5585">
                  <a:extLst>
                    <a:ext uri="{9D8B030D-6E8A-4147-A177-3AD203B41FA5}">
                      <a16:colId xmlns:a16="http://schemas.microsoft.com/office/drawing/2014/main" val="1312921171"/>
                    </a:ext>
                  </a:extLst>
                </a:gridCol>
                <a:gridCol w="5998228">
                  <a:extLst>
                    <a:ext uri="{9D8B030D-6E8A-4147-A177-3AD203B41FA5}">
                      <a16:colId xmlns:a16="http://schemas.microsoft.com/office/drawing/2014/main" val="1875236401"/>
                    </a:ext>
                  </a:extLst>
                </a:gridCol>
              </a:tblGrid>
              <a:tr h="270528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Network Rail Sans"/>
                        </a:rPr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>
                          <a:latin typeface="Network Rail Sans"/>
                        </a:rPr>
                        <a:t>Who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780815"/>
                  </a:ext>
                </a:extLst>
              </a:tr>
              <a:tr h="605943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Network Rail Sans"/>
                        </a:rPr>
                        <a:t>Introduction</a:t>
                      </a:r>
                      <a:endParaRPr lang="en-GB" sz="1800" dirty="0">
                        <a:latin typeface="Network Rail Sans" panose="0200000004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Clive Berrington, Group Director, Route Services</a:t>
                      </a:r>
                      <a:endParaRPr lang="en-GB" sz="1800" dirty="0">
                        <a:latin typeface="Network Rail San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8130024"/>
                  </a:ext>
                </a:extLst>
              </a:tr>
              <a:tr h="4730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latin typeface="Network Rail Sans"/>
                        </a:rPr>
                        <a:t>Safety in the Supply Chain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Sukhy Hogwood, Health, Safety and Sustainability Director, Route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64861"/>
                  </a:ext>
                </a:extLst>
              </a:tr>
              <a:tr h="670430">
                <a:tc>
                  <a:txBody>
                    <a:bodyPr/>
                    <a:lstStyle/>
                    <a:p>
                      <a:r>
                        <a:rPr lang="en-GB" sz="1800">
                          <a:latin typeface="Network Rail Sans"/>
                        </a:rPr>
                        <a:t>National update</a:t>
                      </a:r>
                      <a:endParaRPr lang="en-GB" sz="1800">
                        <a:latin typeface="Network Rail Sans" panose="0200000004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Tracey Williamson</a:t>
                      </a:r>
                      <a:r>
                        <a:rPr lang="en-GB" sz="1800" dirty="0">
                          <a:latin typeface="Network Rail Sans"/>
                        </a:rPr>
                        <a:t>, Group Commercial &amp; Procurement Director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653172"/>
                  </a:ext>
                </a:extLst>
              </a:tr>
              <a:tr h="473092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Network Rail Sans"/>
                        </a:rPr>
                        <a:t>Regional Reflections &amp; Look Forward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Regional reps (RMDs/CDD/SCDs 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6704889"/>
                  </a:ext>
                </a:extLst>
              </a:tr>
              <a:tr h="492095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Network Rail Sans"/>
                        </a:rPr>
                        <a:t>GBR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Lisa Calmiano, Programme Director (GBR &amp; NR Readiness)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0144008"/>
                  </a:ext>
                </a:extLst>
              </a:tr>
              <a:tr h="49209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>
                          <a:solidFill>
                            <a:schemeClr val="tx1"/>
                          </a:solidFill>
                          <a:latin typeface="Network Rail Sans"/>
                          <a:ea typeface="+mn-ea"/>
                          <a:cs typeface="+mn-cs"/>
                        </a:rPr>
                        <a:t>Chair’s 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latin typeface="Network Rail Sans"/>
                          <a:ea typeface="+mn-ea"/>
                          <a:cs typeface="+mn-cs"/>
                        </a:rPr>
                        <a:t>Richard George, Chair, Network Rail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9032230"/>
                  </a:ext>
                </a:extLst>
              </a:tr>
              <a:tr h="492095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Network Rail Sans"/>
                        </a:rPr>
                        <a:t>Q&amp;A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Network Rail Sans"/>
                        </a:rPr>
                        <a:t>Phil Bennett, Commercial Director, Route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821152"/>
                  </a:ext>
                </a:extLst>
              </a:tr>
              <a:tr h="492095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Network Rail Sans"/>
                        </a:rPr>
                        <a:t>Summary and close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Network Rail Sans"/>
                        </a:rPr>
                        <a:t>Tracey Williamson, Group Commercial &amp; Procurement Director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97940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6725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109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Network Rail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Sean Brierley</dc:creator>
  <cp:lastModifiedBy>Sean Brierley</cp:lastModifiedBy>
  <cp:revision>5</cp:revision>
  <dcterms:created xsi:type="dcterms:W3CDTF">2013-07-15T20:26:40Z</dcterms:created>
  <dcterms:modified xsi:type="dcterms:W3CDTF">2026-04-08T15:38:42Z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577031b-11bc-4db9-b655-7d79027ad570_Enabled">
    <vt:lpwstr>true</vt:lpwstr>
  </property>
  <property fmtid="{D5CDD505-2E9C-101B-9397-08002B2CF9AE}" pid="3" name="MSIP_Label_8577031b-11bc-4db9-b655-7d79027ad570_SetDate">
    <vt:lpwstr>2026-04-08T13:58:08Z</vt:lpwstr>
  </property>
  <property fmtid="{D5CDD505-2E9C-101B-9397-08002B2CF9AE}" pid="4" name="MSIP_Label_8577031b-11bc-4db9-b655-7d79027ad570_Method">
    <vt:lpwstr>Standard</vt:lpwstr>
  </property>
  <property fmtid="{D5CDD505-2E9C-101B-9397-08002B2CF9AE}" pid="5" name="MSIP_Label_8577031b-11bc-4db9-b655-7d79027ad570_Name">
    <vt:lpwstr>8577031b-11bc-4db9-b655-7d79027ad570</vt:lpwstr>
  </property>
  <property fmtid="{D5CDD505-2E9C-101B-9397-08002B2CF9AE}" pid="6" name="MSIP_Label_8577031b-11bc-4db9-b655-7d79027ad570_SiteId">
    <vt:lpwstr>c22cc3e1-5d7f-4f4d-be03-d5a158cc9409</vt:lpwstr>
  </property>
  <property fmtid="{D5CDD505-2E9C-101B-9397-08002B2CF9AE}" pid="7" name="MSIP_Label_8577031b-11bc-4db9-b655-7d79027ad570_ActionId">
    <vt:lpwstr>d59fea13-01fa-4e3f-a940-c2f6bb13a3b8</vt:lpwstr>
  </property>
  <property fmtid="{D5CDD505-2E9C-101B-9397-08002B2CF9AE}" pid="8" name="MSIP_Label_8577031b-11bc-4db9-b655-7d79027ad570_ContentBits">
    <vt:lpwstr>1</vt:lpwstr>
  </property>
  <property fmtid="{D5CDD505-2E9C-101B-9397-08002B2CF9AE}" pid="9" name="MSIP_Label_8577031b-11bc-4db9-b655-7d79027ad570_Tag">
    <vt:lpwstr>10, 3, 0, 1</vt:lpwstr>
  </property>
  <property fmtid="{D5CDD505-2E9C-101B-9397-08002B2CF9AE}" pid="10" name="ClassificationContentMarkingHeaderLocations">
    <vt:lpwstr>office theme:8</vt:lpwstr>
  </property>
  <property fmtid="{D5CDD505-2E9C-101B-9397-08002B2CF9AE}" pid="11" name="ClassificationContentMarkingHeaderText">
    <vt:lpwstr>OFFICIAL</vt:lpwstr>
  </property>
</Properties>
</file>